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71" r:id="rId12"/>
    <p:sldId id="272" r:id="rId13"/>
    <p:sldId id="266" r:id="rId14"/>
    <p:sldId id="270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A3F0-1F79-4469-8045-D0C364F83E76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2C25-F7AD-4408-B41B-35A426B19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A3F0-1F79-4469-8045-D0C364F83E76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2C25-F7AD-4408-B41B-35A426B19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A3F0-1F79-4469-8045-D0C364F83E76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2C25-F7AD-4408-B41B-35A426B19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A3F0-1F79-4469-8045-D0C364F83E76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2C25-F7AD-4408-B41B-35A426B19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A3F0-1F79-4469-8045-D0C364F83E76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2C25-F7AD-4408-B41B-35A426B19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A3F0-1F79-4469-8045-D0C364F83E76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2C25-F7AD-4408-B41B-35A426B19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A3F0-1F79-4469-8045-D0C364F83E76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2C25-F7AD-4408-B41B-35A426B19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A3F0-1F79-4469-8045-D0C364F83E76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2C25-F7AD-4408-B41B-35A426B19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A3F0-1F79-4469-8045-D0C364F83E76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2C25-F7AD-4408-B41B-35A426B19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A3F0-1F79-4469-8045-D0C364F83E76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2C25-F7AD-4408-B41B-35A426B19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A3F0-1F79-4469-8045-D0C364F83E76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2C25-F7AD-4408-B41B-35A426B19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8A3F0-1F79-4469-8045-D0C364F83E76}" type="datetimeFigureOut">
              <a:rPr lang="en-US" smtClean="0"/>
              <a:pPr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72C25-F7AD-4408-B41B-35A426B19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19400" y="6096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Lecture No:01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4578" name="AutoShape 2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0" name="AutoShape 4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2" name="AutoShape 6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sp>
        <p:nvSpPr>
          <p:cNvPr id="24584" name="AutoShape 8" descr="Microprocessor Introdu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Bookman Old Style" pitchFamily="18" charset="0"/>
            </a:endParaRPr>
          </a:p>
        </p:txBody>
      </p:sp>
      <p:pic>
        <p:nvPicPr>
          <p:cNvPr id="40962" name="Picture 2" descr="Jawaharlal Nehru Technological University, Kakinada - Wiki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"/>
            <a:ext cx="2057399" cy="1524000"/>
          </a:xfrm>
          <a:prstGeom prst="rect">
            <a:avLst/>
          </a:prstGeom>
          <a:noFill/>
        </p:spPr>
      </p:pic>
      <p:pic>
        <p:nvPicPr>
          <p:cNvPr id="40964" name="Picture 4" descr="APS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81000"/>
            <a:ext cx="1828800" cy="9905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066800" y="1976735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solidFill>
                  <a:srgbClr val="00B050"/>
                </a:solidFill>
                <a:latin typeface="Bookman Old Style" pitchFamily="18" charset="0"/>
              </a:rPr>
              <a:t>Topic: Power System Network Representation</a:t>
            </a:r>
            <a:endParaRPr lang="en-IN" sz="24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260098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rgbClr val="FF0000"/>
                </a:solidFill>
                <a:latin typeface="Bookman Old Style" pitchFamily="18" charset="0"/>
              </a:rPr>
              <a:t>Course: Power System Analysis</a:t>
            </a:r>
            <a:endParaRPr lang="en-IN" sz="2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33247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Presented by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Dr </a:t>
            </a:r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M.S.Giridhar</a:t>
            </a:r>
            <a:endParaRPr lang="en-US" sz="20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Bookman Old Style" pitchFamily="18" charset="0"/>
              </a:rPr>
              <a:t>Professor, Department of EEE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Bookman Old Style" pitchFamily="18" charset="0"/>
              </a:rPr>
              <a:t>Lakireddy</a:t>
            </a:r>
            <a:r>
              <a:rPr lang="en-US" sz="2000" b="1" dirty="0" smtClean="0">
                <a:solidFill>
                  <a:srgbClr val="002060"/>
                </a:solidFill>
                <a:latin typeface="Bookman Old Style" pitchFamily="18" charset="0"/>
              </a:rPr>
              <a:t> Bali Reddy College of Engineering (Autonomous)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53340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000" dirty="0" smtClean="0">
                <a:latin typeface="Bookman Old Style" pitchFamily="18" charset="0"/>
              </a:rPr>
              <a:t>Developed by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Jawaharlal Nehru Technological University Kakinada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www.jntuk.edu.in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4873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Oriented Connected Graph of a given Power System Network</a:t>
            </a:r>
            <a:endParaRPr lang="en-US" sz="2400" b="1" dirty="0"/>
          </a:p>
        </p:txBody>
      </p:sp>
      <p:grpSp>
        <p:nvGrpSpPr>
          <p:cNvPr id="3" name="Group 59"/>
          <p:cNvGrpSpPr/>
          <p:nvPr/>
        </p:nvGrpSpPr>
        <p:grpSpPr>
          <a:xfrm>
            <a:off x="152400" y="1611868"/>
            <a:ext cx="8839200" cy="3950732"/>
            <a:chOff x="152400" y="2057400"/>
            <a:chExt cx="8915400" cy="4103132"/>
          </a:xfrm>
        </p:grpSpPr>
        <p:grpSp>
          <p:nvGrpSpPr>
            <p:cNvPr id="4" name="Group 46"/>
            <p:cNvGrpSpPr>
              <a:grpSpLocks/>
            </p:cNvGrpSpPr>
            <p:nvPr/>
          </p:nvGrpSpPr>
          <p:grpSpPr bwMode="auto">
            <a:xfrm rot="10800000">
              <a:off x="2018445" y="2962990"/>
              <a:ext cx="1111614" cy="683891"/>
              <a:chOff x="4503" y="4676"/>
              <a:chExt cx="877" cy="620"/>
            </a:xfrm>
          </p:grpSpPr>
          <p:grpSp>
            <p:nvGrpSpPr>
              <p:cNvPr id="5" name="Group 47"/>
              <p:cNvGrpSpPr>
                <a:grpSpLocks/>
              </p:cNvGrpSpPr>
              <p:nvPr/>
            </p:nvGrpSpPr>
            <p:grpSpPr bwMode="auto">
              <a:xfrm rot="26771155" flipH="1" flipV="1">
                <a:off x="4282" y="4897"/>
                <a:ext cx="620" cy="178"/>
                <a:chOff x="2105" y="672"/>
                <a:chExt cx="1258" cy="192"/>
              </a:xfrm>
            </p:grpSpPr>
            <p:grpSp>
              <p:nvGrpSpPr>
                <p:cNvPr id="6" name="Group 48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76" name="Arc 49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7" name="Arc 50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51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74" name="Arc 52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5" name="Arc 53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54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72" name="Arc 55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3" name="Arc 56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" name="Group 57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170" name="Arc 58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1" name="Arc 59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65" name="Line 60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62" name="Picture 6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14400" y="2891831"/>
              <a:ext cx="630865" cy="882433"/>
            </a:xfrm>
            <a:prstGeom prst="rect">
              <a:avLst/>
            </a:prstGeom>
            <a:noFill/>
            <a:ln w="28575">
              <a:noFill/>
            </a:ln>
          </p:spPr>
        </p:pic>
        <p:sp>
          <p:nvSpPr>
            <p:cNvPr id="63" name="Line 62"/>
            <p:cNvSpPr>
              <a:spLocks noChangeShapeType="1"/>
            </p:cNvSpPr>
            <p:nvPr/>
          </p:nvSpPr>
          <p:spPr bwMode="auto">
            <a:xfrm>
              <a:off x="1545265" y="3353122"/>
              <a:ext cx="4731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63"/>
            <p:cNvSpPr>
              <a:spLocks noChangeShapeType="1"/>
            </p:cNvSpPr>
            <p:nvPr/>
          </p:nvSpPr>
          <p:spPr bwMode="auto">
            <a:xfrm>
              <a:off x="2018414" y="2891831"/>
              <a:ext cx="0" cy="76881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64"/>
            <p:cNvGrpSpPr>
              <a:grpSpLocks/>
            </p:cNvGrpSpPr>
            <p:nvPr/>
          </p:nvGrpSpPr>
          <p:grpSpPr bwMode="auto">
            <a:xfrm>
              <a:off x="3272513" y="2991023"/>
              <a:ext cx="1111614" cy="683891"/>
              <a:chOff x="4503" y="4676"/>
              <a:chExt cx="877" cy="620"/>
            </a:xfrm>
          </p:grpSpPr>
          <p:grpSp>
            <p:nvGrpSpPr>
              <p:cNvPr id="11" name="Group 65"/>
              <p:cNvGrpSpPr>
                <a:grpSpLocks/>
              </p:cNvGrpSpPr>
              <p:nvPr/>
            </p:nvGrpSpPr>
            <p:grpSpPr bwMode="auto">
              <a:xfrm rot="26771155" flipH="1" flipV="1">
                <a:off x="4282" y="4897"/>
                <a:ext cx="620" cy="178"/>
                <a:chOff x="2105" y="672"/>
                <a:chExt cx="1258" cy="192"/>
              </a:xfrm>
            </p:grpSpPr>
            <p:grpSp>
              <p:nvGrpSpPr>
                <p:cNvPr id="12" name="Group 66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62" name="Arc 67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3" name="Arc 68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" name="Group 69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60" name="Arc 70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1" name="Arc 71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" name="Group 72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58" name="Arc 73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9" name="Arc 74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75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156" name="Arc 76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7" name="Arc 77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1" name="Line 78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6" name="Line 79"/>
            <p:cNvSpPr>
              <a:spLocks noChangeShapeType="1"/>
            </p:cNvSpPr>
            <p:nvPr/>
          </p:nvSpPr>
          <p:spPr bwMode="auto">
            <a:xfrm>
              <a:off x="4384158" y="2874745"/>
              <a:ext cx="0" cy="7688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80"/>
            <p:cNvSpPr>
              <a:spLocks noChangeShapeType="1"/>
            </p:cNvSpPr>
            <p:nvPr/>
          </p:nvSpPr>
          <p:spPr bwMode="auto">
            <a:xfrm>
              <a:off x="4384158" y="3267698"/>
              <a:ext cx="220802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81"/>
            <p:cNvSpPr>
              <a:spLocks noChangeShapeType="1"/>
            </p:cNvSpPr>
            <p:nvPr/>
          </p:nvSpPr>
          <p:spPr bwMode="auto">
            <a:xfrm>
              <a:off x="6592186" y="2891831"/>
              <a:ext cx="0" cy="7688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82"/>
            <p:cNvSpPr>
              <a:spLocks noChangeShapeType="1"/>
            </p:cNvSpPr>
            <p:nvPr/>
          </p:nvSpPr>
          <p:spPr bwMode="auto">
            <a:xfrm>
              <a:off x="6592186" y="3267698"/>
              <a:ext cx="4731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70" name="Picture 8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243668" y="2729132"/>
              <a:ext cx="630865" cy="882433"/>
            </a:xfrm>
            <a:prstGeom prst="rect">
              <a:avLst/>
            </a:prstGeom>
            <a:noFill/>
            <a:ln w="28575">
              <a:noFill/>
            </a:ln>
          </p:spPr>
        </p:pic>
        <p:sp>
          <p:nvSpPr>
            <p:cNvPr id="71" name="Oval 84"/>
            <p:cNvSpPr>
              <a:spLocks noChangeArrowheads="1"/>
            </p:cNvSpPr>
            <p:nvPr/>
          </p:nvSpPr>
          <p:spPr bwMode="auto">
            <a:xfrm>
              <a:off x="1808125" y="23622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Oval 85"/>
            <p:cNvSpPr>
              <a:spLocks noChangeArrowheads="1"/>
            </p:cNvSpPr>
            <p:nvPr/>
          </p:nvSpPr>
          <p:spPr bwMode="auto">
            <a:xfrm>
              <a:off x="4156345" y="23622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Oval 86"/>
            <p:cNvSpPr>
              <a:spLocks noChangeArrowheads="1"/>
            </p:cNvSpPr>
            <p:nvPr/>
          </p:nvSpPr>
          <p:spPr bwMode="auto">
            <a:xfrm>
              <a:off x="6364374" y="23622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4" name="AutoShape 88"/>
            <p:cNvCxnSpPr>
              <a:cxnSpLocks noChangeShapeType="1"/>
            </p:cNvCxnSpPr>
            <p:nvPr/>
          </p:nvCxnSpPr>
          <p:spPr bwMode="auto">
            <a:xfrm>
              <a:off x="4368249" y="3519700"/>
              <a:ext cx="1422951" cy="48777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75" name="AutoShape 89"/>
            <p:cNvCxnSpPr>
              <a:cxnSpLocks noChangeShapeType="1"/>
            </p:cNvCxnSpPr>
            <p:nvPr/>
          </p:nvCxnSpPr>
          <p:spPr bwMode="auto">
            <a:xfrm rot="10800000" flipV="1">
              <a:off x="4953001" y="3455632"/>
              <a:ext cx="1665658" cy="561238"/>
            </a:xfrm>
            <a:prstGeom prst="bentConnector3">
              <a:avLst>
                <a:gd name="adj1" fmla="val 49972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76" name="AutoShape 90"/>
            <p:cNvCxnSpPr>
              <a:cxnSpLocks noChangeShapeType="1"/>
            </p:cNvCxnSpPr>
            <p:nvPr/>
          </p:nvCxnSpPr>
          <p:spPr bwMode="auto">
            <a:xfrm>
              <a:off x="4384158" y="3568392"/>
              <a:ext cx="332080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7" name="AutoShape 91"/>
            <p:cNvCxnSpPr>
              <a:cxnSpLocks noChangeShapeType="1"/>
            </p:cNvCxnSpPr>
            <p:nvPr/>
          </p:nvCxnSpPr>
          <p:spPr bwMode="auto">
            <a:xfrm>
              <a:off x="4716238" y="3602562"/>
              <a:ext cx="0" cy="673143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78" name="Oval 92"/>
            <p:cNvSpPr>
              <a:spLocks noChangeArrowheads="1"/>
            </p:cNvSpPr>
            <p:nvPr/>
          </p:nvSpPr>
          <p:spPr bwMode="auto">
            <a:xfrm>
              <a:off x="5943600" y="3810000"/>
              <a:ext cx="473149" cy="44420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9" name="Picture 78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48577" y="4198716"/>
              <a:ext cx="573110" cy="75428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sp>
          <p:nvSpPr>
            <p:cNvPr id="80" name="TextBox 79"/>
            <p:cNvSpPr txBox="1"/>
            <p:nvPr/>
          </p:nvSpPr>
          <p:spPr>
            <a:xfrm>
              <a:off x="152400" y="25146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Generator-1</a:t>
              </a:r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990600" y="3821668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 Bus-bar</a:t>
              </a:r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590800" y="22860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Step-Up Transformer</a:t>
              </a:r>
              <a:endParaRPr lang="en-US" dirty="0"/>
            </a:p>
          </p:txBody>
        </p:sp>
        <p:grpSp>
          <p:nvGrpSpPr>
            <p:cNvPr id="16" name="Group 46"/>
            <p:cNvGrpSpPr>
              <a:grpSpLocks/>
            </p:cNvGrpSpPr>
            <p:nvPr/>
          </p:nvGrpSpPr>
          <p:grpSpPr bwMode="auto">
            <a:xfrm rot="10800000">
              <a:off x="5940071" y="2868365"/>
              <a:ext cx="1111617" cy="683891"/>
              <a:chOff x="4503" y="4676"/>
              <a:chExt cx="877" cy="620"/>
            </a:xfrm>
          </p:grpSpPr>
          <p:grpSp>
            <p:nvGrpSpPr>
              <p:cNvPr id="17" name="Group 47"/>
              <p:cNvGrpSpPr>
                <a:grpSpLocks/>
              </p:cNvGrpSpPr>
              <p:nvPr/>
            </p:nvGrpSpPr>
            <p:grpSpPr bwMode="auto">
              <a:xfrm rot="26771155" flipH="1" flipV="1">
                <a:off x="4282" y="4897"/>
                <a:ext cx="620" cy="178"/>
                <a:chOff x="2105" y="672"/>
                <a:chExt cx="1258" cy="192"/>
              </a:xfrm>
            </p:grpSpPr>
            <p:grpSp>
              <p:nvGrpSpPr>
                <p:cNvPr id="18" name="Group 48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48" name="Arc 49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Arc 50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" name="Group 51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46" name="Arc 52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7" name="Arc 53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" name="Group 54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44" name="Arc 55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5" name="Arc 56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57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142" name="Arc 58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Arc 59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" name="Line 60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64"/>
            <p:cNvGrpSpPr>
              <a:grpSpLocks/>
            </p:cNvGrpSpPr>
            <p:nvPr/>
          </p:nvGrpSpPr>
          <p:grpSpPr bwMode="auto">
            <a:xfrm>
              <a:off x="7194168" y="2896396"/>
              <a:ext cx="1111617" cy="683891"/>
              <a:chOff x="4503" y="4676"/>
              <a:chExt cx="877" cy="620"/>
            </a:xfrm>
          </p:grpSpPr>
          <p:grpSp>
            <p:nvGrpSpPr>
              <p:cNvPr id="23" name="Group 65"/>
              <p:cNvGrpSpPr>
                <a:grpSpLocks/>
              </p:cNvGrpSpPr>
              <p:nvPr/>
            </p:nvGrpSpPr>
            <p:grpSpPr bwMode="auto">
              <a:xfrm rot="26771155" flipH="1" flipV="1">
                <a:off x="4282" y="4897"/>
                <a:ext cx="620" cy="178"/>
                <a:chOff x="2105" y="672"/>
                <a:chExt cx="1258" cy="192"/>
              </a:xfrm>
            </p:grpSpPr>
            <p:grpSp>
              <p:nvGrpSpPr>
                <p:cNvPr id="24" name="Group 66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34" name="Arc 67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5" name="Arc 68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" name="Group 69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32" name="Arc 70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3" name="Arc 71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" name="Group 72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30" name="Arc 73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1" name="Arc 74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" name="Group 75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128" name="Arc 76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9" name="Arc 77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23" name="Line 78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6934200" y="2057400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Step-Up Transformer</a:t>
              </a:r>
              <a:endParaRPr lang="en-US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696200" y="36576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Generator-2</a:t>
              </a: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810000" y="5040868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Generator-3</a:t>
              </a:r>
              <a:endParaRPr lang="en-US" dirty="0"/>
            </a:p>
          </p:txBody>
        </p:sp>
        <p:cxnSp>
          <p:nvCxnSpPr>
            <p:cNvPr id="88" name="Straight Arrow Connector 87"/>
            <p:cNvCxnSpPr/>
            <p:nvPr/>
          </p:nvCxnSpPr>
          <p:spPr>
            <a:xfrm rot="5400000">
              <a:off x="5210530" y="5561806"/>
              <a:ext cx="6096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5867400" y="5791200"/>
              <a:ext cx="685800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Load</a:t>
              </a:r>
              <a:endParaRPr lang="en-US" dirty="0"/>
            </a:p>
          </p:txBody>
        </p:sp>
        <p:grpSp>
          <p:nvGrpSpPr>
            <p:cNvPr id="28" name="Group 166"/>
            <p:cNvGrpSpPr/>
            <p:nvPr/>
          </p:nvGrpSpPr>
          <p:grpSpPr>
            <a:xfrm rot="5400000">
              <a:off x="4686306" y="4520784"/>
              <a:ext cx="1600179" cy="607701"/>
              <a:chOff x="1329085" y="4997851"/>
              <a:chExt cx="2365714" cy="711922"/>
            </a:xfrm>
          </p:grpSpPr>
          <p:grpSp>
            <p:nvGrpSpPr>
              <p:cNvPr id="29" name="Group 46"/>
              <p:cNvGrpSpPr>
                <a:grpSpLocks/>
              </p:cNvGrpSpPr>
              <p:nvPr/>
            </p:nvGrpSpPr>
            <p:grpSpPr bwMode="auto">
              <a:xfrm rot="10800000">
                <a:off x="1329085" y="4997851"/>
                <a:ext cx="1111617" cy="683891"/>
                <a:chOff x="4503" y="4676"/>
                <a:chExt cx="877" cy="620"/>
              </a:xfrm>
            </p:grpSpPr>
            <p:grpSp>
              <p:nvGrpSpPr>
                <p:cNvPr id="30" name="Group 47"/>
                <p:cNvGrpSpPr>
                  <a:grpSpLocks/>
                </p:cNvGrpSpPr>
                <p:nvPr/>
              </p:nvGrpSpPr>
              <p:grpSpPr bwMode="auto">
                <a:xfrm rot="26771155" flipH="1" flipV="1">
                  <a:off x="4282" y="4897"/>
                  <a:ext cx="620" cy="178"/>
                  <a:chOff x="2105" y="672"/>
                  <a:chExt cx="1258" cy="192"/>
                </a:xfrm>
              </p:grpSpPr>
              <p:grpSp>
                <p:nvGrpSpPr>
                  <p:cNvPr id="31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81" y="686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20" name="Arc 49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" name="Arc 50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2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2969" y="693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18" name="Arc 52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9" name="Arc 53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3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2393" y="680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16" name="Arc 55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7" name="Arc 56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4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105" y="672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14" name="Arc 58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" name="Arc 59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109" name="Line 60"/>
                <p:cNvSpPr>
                  <a:spLocks noChangeShapeType="1"/>
                </p:cNvSpPr>
                <p:nvPr/>
              </p:nvSpPr>
              <p:spPr bwMode="auto">
                <a:xfrm>
                  <a:off x="4660" y="4940"/>
                  <a:ext cx="72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5" name="Group 64"/>
              <p:cNvGrpSpPr>
                <a:grpSpLocks/>
              </p:cNvGrpSpPr>
              <p:nvPr/>
            </p:nvGrpSpPr>
            <p:grpSpPr bwMode="auto">
              <a:xfrm>
                <a:off x="2583182" y="5025882"/>
                <a:ext cx="1111617" cy="683891"/>
                <a:chOff x="4503" y="4676"/>
                <a:chExt cx="877" cy="620"/>
              </a:xfrm>
            </p:grpSpPr>
            <p:grpSp>
              <p:nvGrpSpPr>
                <p:cNvPr id="36" name="Group 65"/>
                <p:cNvGrpSpPr>
                  <a:grpSpLocks/>
                </p:cNvGrpSpPr>
                <p:nvPr/>
              </p:nvGrpSpPr>
              <p:grpSpPr bwMode="auto">
                <a:xfrm rot="26771155" flipH="1" flipV="1">
                  <a:off x="4282" y="4897"/>
                  <a:ext cx="620" cy="178"/>
                  <a:chOff x="2105" y="672"/>
                  <a:chExt cx="1258" cy="192"/>
                </a:xfrm>
              </p:grpSpPr>
              <p:grpSp>
                <p:nvGrpSpPr>
                  <p:cNvPr id="37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681" y="686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06" name="Arc 67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7" name="Arc 68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969" y="693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04" name="Arc 70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5" name="Arc 71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393" y="680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02" name="Arc 73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3" name="Arc 74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2105" y="672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00" name="Arc 76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" name="Arc 77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95" name="Line 78"/>
                <p:cNvSpPr>
                  <a:spLocks noChangeShapeType="1"/>
                </p:cNvSpPr>
                <p:nvPr/>
              </p:nvSpPr>
              <p:spPr bwMode="auto">
                <a:xfrm>
                  <a:off x="4660" y="4940"/>
                  <a:ext cx="72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91" name="TextBox 90"/>
            <p:cNvSpPr txBox="1"/>
            <p:nvPr/>
          </p:nvSpPr>
          <p:spPr>
            <a:xfrm>
              <a:off x="6172200" y="4419600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Step-Down Transformer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Tree branches, Links, Loops,…</a:t>
            </a:r>
            <a:r>
              <a:rPr lang="en-US" sz="2400" dirty="0" smtClean="0"/>
              <a:t> e = 7, b = 4, n = 5 and l = 3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30"/>
          <p:cNvGrpSpPr/>
          <p:nvPr/>
        </p:nvGrpSpPr>
        <p:grpSpPr>
          <a:xfrm>
            <a:off x="1371600" y="1676400"/>
            <a:ext cx="6705600" cy="4267200"/>
            <a:chOff x="1152525" y="2590800"/>
            <a:chExt cx="4067175" cy="2876550"/>
          </a:xfrm>
        </p:grpSpPr>
        <p:cxnSp>
          <p:nvCxnSpPr>
            <p:cNvPr id="20482" name="AutoShape 2"/>
            <p:cNvCxnSpPr>
              <a:cxnSpLocks noChangeShapeType="1"/>
            </p:cNvCxnSpPr>
            <p:nvPr/>
          </p:nvCxnSpPr>
          <p:spPr bwMode="auto">
            <a:xfrm>
              <a:off x="2447925" y="3486150"/>
              <a:ext cx="0" cy="16287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</p:cxnSp>
        <p:sp>
          <p:nvSpPr>
            <p:cNvPr id="20483" name="Oval 3"/>
            <p:cNvSpPr>
              <a:spLocks noChangeArrowheads="1"/>
            </p:cNvSpPr>
            <p:nvPr/>
          </p:nvSpPr>
          <p:spPr bwMode="auto">
            <a:xfrm>
              <a:off x="3714750" y="2590800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4" name="Oval 4"/>
            <p:cNvSpPr>
              <a:spLocks noChangeArrowheads="1"/>
            </p:cNvSpPr>
            <p:nvPr/>
          </p:nvSpPr>
          <p:spPr bwMode="auto">
            <a:xfrm>
              <a:off x="1152525" y="3114675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5" name="Oval 5"/>
            <p:cNvSpPr>
              <a:spLocks noChangeArrowheads="1"/>
            </p:cNvSpPr>
            <p:nvPr/>
          </p:nvSpPr>
          <p:spPr bwMode="auto">
            <a:xfrm>
              <a:off x="2857500" y="3114675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6" name="Oval 6"/>
            <p:cNvSpPr>
              <a:spLocks noChangeArrowheads="1"/>
            </p:cNvSpPr>
            <p:nvPr/>
          </p:nvSpPr>
          <p:spPr bwMode="auto">
            <a:xfrm>
              <a:off x="3714750" y="3533775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7" name="Oval 7"/>
            <p:cNvSpPr>
              <a:spLocks noChangeArrowheads="1"/>
            </p:cNvSpPr>
            <p:nvPr/>
          </p:nvSpPr>
          <p:spPr bwMode="auto">
            <a:xfrm>
              <a:off x="4600575" y="3314700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8" name="Oval 8"/>
            <p:cNvSpPr>
              <a:spLocks noChangeArrowheads="1"/>
            </p:cNvSpPr>
            <p:nvPr/>
          </p:nvSpPr>
          <p:spPr bwMode="auto">
            <a:xfrm>
              <a:off x="3600450" y="4265613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9" name="Oval 9"/>
            <p:cNvSpPr>
              <a:spLocks noChangeArrowheads="1"/>
            </p:cNvSpPr>
            <p:nvPr/>
          </p:nvSpPr>
          <p:spPr bwMode="auto">
            <a:xfrm>
              <a:off x="2514600" y="4046538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0" name="Oval 10"/>
            <p:cNvSpPr>
              <a:spLocks noChangeArrowheads="1"/>
            </p:cNvSpPr>
            <p:nvPr/>
          </p:nvSpPr>
          <p:spPr bwMode="auto">
            <a:xfrm>
              <a:off x="2181225" y="3114675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1" name="Oval 11"/>
            <p:cNvSpPr>
              <a:spLocks noChangeArrowheads="1"/>
            </p:cNvSpPr>
            <p:nvPr/>
          </p:nvSpPr>
          <p:spPr bwMode="auto">
            <a:xfrm>
              <a:off x="1676400" y="3114675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2" name="Oval 12"/>
            <p:cNvSpPr>
              <a:spLocks noChangeArrowheads="1"/>
            </p:cNvSpPr>
            <p:nvPr/>
          </p:nvSpPr>
          <p:spPr bwMode="auto">
            <a:xfrm>
              <a:off x="1609725" y="4170363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3" name="Oval 13"/>
            <p:cNvSpPr>
              <a:spLocks noChangeArrowheads="1"/>
            </p:cNvSpPr>
            <p:nvPr/>
          </p:nvSpPr>
          <p:spPr bwMode="auto">
            <a:xfrm>
              <a:off x="2447925" y="5172075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4" name="Oval 14"/>
            <p:cNvSpPr>
              <a:spLocks noChangeArrowheads="1"/>
            </p:cNvSpPr>
            <p:nvPr/>
          </p:nvSpPr>
          <p:spPr bwMode="auto">
            <a:xfrm>
              <a:off x="3362325" y="3114675"/>
              <a:ext cx="266700" cy="295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495" name="AutoShape 15"/>
            <p:cNvCxnSpPr>
              <a:cxnSpLocks noChangeShapeType="1"/>
            </p:cNvCxnSpPr>
            <p:nvPr/>
          </p:nvCxnSpPr>
          <p:spPr bwMode="auto">
            <a:xfrm>
              <a:off x="1419225" y="3495675"/>
              <a:ext cx="10287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20496" name="AutoShape 16"/>
            <p:cNvCxnSpPr>
              <a:cxnSpLocks noChangeShapeType="1"/>
            </p:cNvCxnSpPr>
            <p:nvPr/>
          </p:nvCxnSpPr>
          <p:spPr bwMode="auto">
            <a:xfrm>
              <a:off x="2428875" y="3495675"/>
              <a:ext cx="10287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20497" name="AutoShape 17"/>
            <p:cNvCxnSpPr>
              <a:cxnSpLocks noChangeShapeType="1"/>
            </p:cNvCxnSpPr>
            <p:nvPr/>
          </p:nvCxnSpPr>
          <p:spPr bwMode="auto">
            <a:xfrm>
              <a:off x="3467100" y="3495675"/>
              <a:ext cx="10287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</p:cxnSp>
        <p:sp>
          <p:nvSpPr>
            <p:cNvPr id="20498" name="Freeform 18"/>
            <p:cNvSpPr>
              <a:spLocks/>
            </p:cNvSpPr>
            <p:nvPr/>
          </p:nvSpPr>
          <p:spPr bwMode="auto">
            <a:xfrm>
              <a:off x="2447925" y="2828925"/>
              <a:ext cx="2047875" cy="666750"/>
            </a:xfrm>
            <a:custGeom>
              <a:avLst/>
              <a:gdLst/>
              <a:ahLst/>
              <a:cxnLst>
                <a:cxn ang="0">
                  <a:pos x="0" y="1050"/>
                </a:cxn>
                <a:cxn ang="0">
                  <a:pos x="1410" y="0"/>
                </a:cxn>
                <a:cxn ang="0">
                  <a:pos x="3225" y="1050"/>
                </a:cxn>
              </a:cxnLst>
              <a:rect l="0" t="0" r="r" b="b"/>
              <a:pathLst>
                <a:path w="3225" h="1050">
                  <a:moveTo>
                    <a:pt x="0" y="1050"/>
                  </a:moveTo>
                  <a:cubicBezTo>
                    <a:pt x="436" y="525"/>
                    <a:pt x="873" y="0"/>
                    <a:pt x="1410" y="0"/>
                  </a:cubicBezTo>
                  <a:cubicBezTo>
                    <a:pt x="1947" y="0"/>
                    <a:pt x="2586" y="525"/>
                    <a:pt x="3225" y="105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499" name="AutoShape 19"/>
            <p:cNvCxnSpPr>
              <a:cxnSpLocks noChangeShapeType="1"/>
            </p:cNvCxnSpPr>
            <p:nvPr/>
          </p:nvCxnSpPr>
          <p:spPr bwMode="auto">
            <a:xfrm flipV="1">
              <a:off x="2447925" y="3495675"/>
              <a:ext cx="2047875" cy="16287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00" name="AutoShape 20"/>
            <p:cNvCxnSpPr>
              <a:cxnSpLocks noChangeShapeType="1"/>
            </p:cNvCxnSpPr>
            <p:nvPr/>
          </p:nvCxnSpPr>
          <p:spPr bwMode="auto">
            <a:xfrm>
              <a:off x="1419225" y="3495675"/>
              <a:ext cx="1028700" cy="16287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01" name="AutoShape 21"/>
            <p:cNvCxnSpPr>
              <a:cxnSpLocks noChangeShapeType="1"/>
            </p:cNvCxnSpPr>
            <p:nvPr/>
          </p:nvCxnSpPr>
          <p:spPr bwMode="auto">
            <a:xfrm flipV="1">
              <a:off x="3505200" y="4124325"/>
              <a:ext cx="209550" cy="1524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02" name="AutoShape 22"/>
            <p:cNvCxnSpPr>
              <a:cxnSpLocks noChangeShapeType="1"/>
            </p:cNvCxnSpPr>
            <p:nvPr/>
          </p:nvCxnSpPr>
          <p:spPr bwMode="auto">
            <a:xfrm flipH="1" flipV="1">
              <a:off x="1943100" y="4333875"/>
              <a:ext cx="104775" cy="1428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03" name="AutoShape 23"/>
            <p:cNvCxnSpPr>
              <a:cxnSpLocks noChangeShapeType="1"/>
            </p:cNvCxnSpPr>
            <p:nvPr/>
          </p:nvCxnSpPr>
          <p:spPr bwMode="auto">
            <a:xfrm flipV="1">
              <a:off x="2447925" y="4181475"/>
              <a:ext cx="0" cy="1714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04" name="AutoShape 24"/>
            <p:cNvCxnSpPr>
              <a:cxnSpLocks noChangeShapeType="1"/>
            </p:cNvCxnSpPr>
            <p:nvPr/>
          </p:nvCxnSpPr>
          <p:spPr bwMode="auto">
            <a:xfrm>
              <a:off x="1724025" y="3495675"/>
              <a:ext cx="1524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05" name="AutoShape 25"/>
            <p:cNvCxnSpPr>
              <a:cxnSpLocks noChangeShapeType="1"/>
            </p:cNvCxnSpPr>
            <p:nvPr/>
          </p:nvCxnSpPr>
          <p:spPr bwMode="auto">
            <a:xfrm>
              <a:off x="2857500" y="3495675"/>
              <a:ext cx="1524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06" name="AutoShape 26"/>
            <p:cNvCxnSpPr>
              <a:cxnSpLocks noChangeShapeType="1"/>
            </p:cNvCxnSpPr>
            <p:nvPr/>
          </p:nvCxnSpPr>
          <p:spPr bwMode="auto">
            <a:xfrm flipH="1">
              <a:off x="3867150" y="3495675"/>
              <a:ext cx="1524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07" name="AutoShape 27"/>
            <p:cNvCxnSpPr>
              <a:cxnSpLocks noChangeShapeType="1"/>
            </p:cNvCxnSpPr>
            <p:nvPr/>
          </p:nvCxnSpPr>
          <p:spPr bwMode="auto">
            <a:xfrm>
              <a:off x="3629025" y="2895600"/>
              <a:ext cx="104775" cy="571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08" name="AutoShape 28"/>
            <p:cNvCxnSpPr>
              <a:cxnSpLocks noChangeShapeType="1"/>
            </p:cNvCxnSpPr>
            <p:nvPr/>
          </p:nvCxnSpPr>
          <p:spPr bwMode="auto">
            <a:xfrm>
              <a:off x="4381500" y="4465638"/>
              <a:ext cx="838200" cy="111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09" name="AutoShape 29"/>
            <p:cNvCxnSpPr>
              <a:cxnSpLocks noChangeShapeType="1"/>
            </p:cNvCxnSpPr>
            <p:nvPr/>
          </p:nvCxnSpPr>
          <p:spPr bwMode="auto">
            <a:xfrm>
              <a:off x="4381500" y="4779963"/>
              <a:ext cx="838200" cy="111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43008" y="1142984"/>
            <a:ext cx="7215206" cy="4929222"/>
            <a:chOff x="1680" y="9559"/>
            <a:chExt cx="6540" cy="4530"/>
          </a:xfrm>
        </p:grpSpPr>
        <p:cxnSp>
          <p:nvCxnSpPr>
            <p:cNvPr id="1027" name="AutoShape 3"/>
            <p:cNvCxnSpPr>
              <a:cxnSpLocks noChangeShapeType="1"/>
            </p:cNvCxnSpPr>
            <p:nvPr/>
          </p:nvCxnSpPr>
          <p:spPr bwMode="auto">
            <a:xfrm>
              <a:off x="3855" y="10968"/>
              <a:ext cx="0" cy="25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</p:cxnSp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>
              <a:off x="5850" y="9559"/>
              <a:ext cx="420" cy="4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Oval 5"/>
            <p:cNvSpPr>
              <a:spLocks noChangeArrowheads="1"/>
            </p:cNvSpPr>
            <p:nvPr/>
          </p:nvSpPr>
          <p:spPr bwMode="auto">
            <a:xfrm>
              <a:off x="1815" y="10384"/>
              <a:ext cx="420" cy="4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Oval 6"/>
            <p:cNvSpPr>
              <a:spLocks noChangeArrowheads="1"/>
            </p:cNvSpPr>
            <p:nvPr/>
          </p:nvSpPr>
          <p:spPr bwMode="auto">
            <a:xfrm>
              <a:off x="4500" y="10384"/>
              <a:ext cx="420" cy="4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Oval 7"/>
            <p:cNvSpPr>
              <a:spLocks noChangeArrowheads="1"/>
            </p:cNvSpPr>
            <p:nvPr/>
          </p:nvSpPr>
          <p:spPr bwMode="auto">
            <a:xfrm>
              <a:off x="7245" y="10699"/>
              <a:ext cx="420" cy="4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Oval 8"/>
            <p:cNvSpPr>
              <a:spLocks noChangeArrowheads="1"/>
            </p:cNvSpPr>
            <p:nvPr/>
          </p:nvSpPr>
          <p:spPr bwMode="auto">
            <a:xfrm>
              <a:off x="5670" y="12198"/>
              <a:ext cx="420" cy="4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3960" y="11853"/>
              <a:ext cx="420" cy="4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3435" y="10384"/>
              <a:ext cx="420" cy="4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2640" y="10384"/>
              <a:ext cx="420" cy="4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2535" y="12048"/>
              <a:ext cx="420" cy="4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3855" y="13624"/>
              <a:ext cx="420" cy="4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295" y="10384"/>
              <a:ext cx="420" cy="4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9" name="AutoShape 15"/>
            <p:cNvCxnSpPr>
              <a:cxnSpLocks noChangeShapeType="1"/>
            </p:cNvCxnSpPr>
            <p:nvPr/>
          </p:nvCxnSpPr>
          <p:spPr bwMode="auto">
            <a:xfrm>
              <a:off x="2235" y="10983"/>
              <a:ext cx="16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1040" name="AutoShape 16"/>
            <p:cNvCxnSpPr>
              <a:cxnSpLocks noChangeShapeType="1"/>
            </p:cNvCxnSpPr>
            <p:nvPr/>
          </p:nvCxnSpPr>
          <p:spPr bwMode="auto">
            <a:xfrm>
              <a:off x="3825" y="10983"/>
              <a:ext cx="16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1041" name="AutoShape 17"/>
            <p:cNvCxnSpPr>
              <a:cxnSpLocks noChangeShapeType="1"/>
            </p:cNvCxnSpPr>
            <p:nvPr/>
          </p:nvCxnSpPr>
          <p:spPr bwMode="auto">
            <a:xfrm>
              <a:off x="5460" y="10983"/>
              <a:ext cx="16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</p:cxn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3855" y="9934"/>
              <a:ext cx="3225" cy="1050"/>
            </a:xfrm>
            <a:custGeom>
              <a:avLst/>
              <a:gdLst/>
              <a:ahLst/>
              <a:cxnLst>
                <a:cxn ang="0">
                  <a:pos x="0" y="1050"/>
                </a:cxn>
                <a:cxn ang="0">
                  <a:pos x="1410" y="0"/>
                </a:cxn>
                <a:cxn ang="0">
                  <a:pos x="3225" y="1050"/>
                </a:cxn>
              </a:cxnLst>
              <a:rect l="0" t="0" r="r" b="b"/>
              <a:pathLst>
                <a:path w="3225" h="1050">
                  <a:moveTo>
                    <a:pt x="0" y="1050"/>
                  </a:moveTo>
                  <a:cubicBezTo>
                    <a:pt x="436" y="525"/>
                    <a:pt x="873" y="0"/>
                    <a:pt x="1410" y="0"/>
                  </a:cubicBezTo>
                  <a:cubicBezTo>
                    <a:pt x="1947" y="0"/>
                    <a:pt x="2586" y="525"/>
                    <a:pt x="3225" y="105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43" name="AutoShape 19"/>
            <p:cNvCxnSpPr>
              <a:cxnSpLocks noChangeShapeType="1"/>
            </p:cNvCxnSpPr>
            <p:nvPr/>
          </p:nvCxnSpPr>
          <p:spPr bwMode="auto">
            <a:xfrm flipV="1">
              <a:off x="3855" y="10983"/>
              <a:ext cx="3225" cy="25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4" name="AutoShape 20"/>
            <p:cNvCxnSpPr>
              <a:cxnSpLocks noChangeShapeType="1"/>
            </p:cNvCxnSpPr>
            <p:nvPr/>
          </p:nvCxnSpPr>
          <p:spPr bwMode="auto">
            <a:xfrm>
              <a:off x="2235" y="10983"/>
              <a:ext cx="1620" cy="25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5" name="AutoShape 21"/>
            <p:cNvCxnSpPr>
              <a:cxnSpLocks noChangeShapeType="1"/>
            </p:cNvCxnSpPr>
            <p:nvPr/>
          </p:nvCxnSpPr>
          <p:spPr bwMode="auto">
            <a:xfrm flipV="1">
              <a:off x="5520" y="11974"/>
              <a:ext cx="330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6" name="AutoShape 22"/>
            <p:cNvCxnSpPr>
              <a:cxnSpLocks noChangeShapeType="1"/>
            </p:cNvCxnSpPr>
            <p:nvPr/>
          </p:nvCxnSpPr>
          <p:spPr bwMode="auto">
            <a:xfrm flipH="1" flipV="1">
              <a:off x="3060" y="12304"/>
              <a:ext cx="165" cy="2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7" name="AutoShape 23"/>
            <p:cNvCxnSpPr>
              <a:cxnSpLocks noChangeShapeType="1"/>
            </p:cNvCxnSpPr>
            <p:nvPr/>
          </p:nvCxnSpPr>
          <p:spPr bwMode="auto">
            <a:xfrm flipV="1">
              <a:off x="3855" y="12064"/>
              <a:ext cx="0" cy="2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8" name="AutoShape 24"/>
            <p:cNvCxnSpPr>
              <a:cxnSpLocks noChangeShapeType="1"/>
            </p:cNvCxnSpPr>
            <p:nvPr/>
          </p:nvCxnSpPr>
          <p:spPr bwMode="auto">
            <a:xfrm>
              <a:off x="2715" y="10983"/>
              <a:ext cx="2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9" name="AutoShape 25"/>
            <p:cNvCxnSpPr>
              <a:cxnSpLocks noChangeShapeType="1"/>
            </p:cNvCxnSpPr>
            <p:nvPr/>
          </p:nvCxnSpPr>
          <p:spPr bwMode="auto">
            <a:xfrm>
              <a:off x="4500" y="10983"/>
              <a:ext cx="2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0" name="AutoShape 26"/>
            <p:cNvCxnSpPr>
              <a:cxnSpLocks noChangeShapeType="1"/>
            </p:cNvCxnSpPr>
            <p:nvPr/>
          </p:nvCxnSpPr>
          <p:spPr bwMode="auto">
            <a:xfrm>
              <a:off x="6900" y="12513"/>
              <a:ext cx="1320" cy="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1" name="AutoShape 27"/>
            <p:cNvCxnSpPr>
              <a:cxnSpLocks noChangeShapeType="1"/>
            </p:cNvCxnSpPr>
            <p:nvPr/>
          </p:nvCxnSpPr>
          <p:spPr bwMode="auto">
            <a:xfrm>
              <a:off x="6900" y="13008"/>
              <a:ext cx="1320" cy="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1680" y="10555"/>
              <a:ext cx="1115" cy="992"/>
            </a:xfrm>
            <a:custGeom>
              <a:avLst/>
              <a:gdLst/>
              <a:ahLst/>
              <a:cxnLst>
                <a:cxn ang="0">
                  <a:pos x="0" y="489"/>
                </a:cxn>
                <a:cxn ang="0">
                  <a:pos x="375" y="954"/>
                </a:cxn>
                <a:cxn ang="0">
                  <a:pos x="1035" y="720"/>
                </a:cxn>
                <a:cxn ang="0">
                  <a:pos x="855" y="0"/>
                </a:cxn>
              </a:cxnLst>
              <a:rect l="0" t="0" r="r" b="b"/>
              <a:pathLst>
                <a:path w="1115" h="992">
                  <a:moveTo>
                    <a:pt x="0" y="489"/>
                  </a:moveTo>
                  <a:cubicBezTo>
                    <a:pt x="101" y="702"/>
                    <a:pt x="202" y="916"/>
                    <a:pt x="375" y="954"/>
                  </a:cubicBezTo>
                  <a:cubicBezTo>
                    <a:pt x="548" y="992"/>
                    <a:pt x="955" y="879"/>
                    <a:pt x="1035" y="720"/>
                  </a:cubicBezTo>
                  <a:cubicBezTo>
                    <a:pt x="1115" y="561"/>
                    <a:pt x="985" y="280"/>
                    <a:pt x="855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3225" y="10129"/>
              <a:ext cx="1030" cy="1629"/>
            </a:xfrm>
            <a:custGeom>
              <a:avLst/>
              <a:gdLst/>
              <a:ahLst/>
              <a:cxnLst>
                <a:cxn ang="0">
                  <a:pos x="0" y="255"/>
                </a:cxn>
                <a:cxn ang="0">
                  <a:pos x="330" y="1266"/>
                </a:cxn>
                <a:cxn ang="0">
                  <a:pos x="930" y="1418"/>
                </a:cxn>
                <a:cxn ang="0">
                  <a:pos x="930" y="0"/>
                </a:cxn>
              </a:cxnLst>
              <a:rect l="0" t="0" r="r" b="b"/>
              <a:pathLst>
                <a:path w="1030" h="1629">
                  <a:moveTo>
                    <a:pt x="0" y="255"/>
                  </a:moveTo>
                  <a:cubicBezTo>
                    <a:pt x="87" y="663"/>
                    <a:pt x="175" y="1072"/>
                    <a:pt x="330" y="1266"/>
                  </a:cubicBezTo>
                  <a:cubicBezTo>
                    <a:pt x="485" y="1460"/>
                    <a:pt x="830" y="1629"/>
                    <a:pt x="930" y="1418"/>
                  </a:cubicBezTo>
                  <a:cubicBezTo>
                    <a:pt x="1030" y="1207"/>
                    <a:pt x="980" y="603"/>
                    <a:pt x="93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4898" y="9745"/>
              <a:ext cx="929" cy="3585"/>
            </a:xfrm>
            <a:custGeom>
              <a:avLst/>
              <a:gdLst/>
              <a:ahLst/>
              <a:cxnLst>
                <a:cxn ang="0">
                  <a:pos x="133" y="0"/>
                </a:cxn>
                <a:cxn ang="0">
                  <a:pos x="133" y="2013"/>
                </a:cxn>
                <a:cxn ang="0">
                  <a:pos x="929" y="3585"/>
                </a:cxn>
              </a:cxnLst>
              <a:rect l="0" t="0" r="r" b="b"/>
              <a:pathLst>
                <a:path w="929" h="3585">
                  <a:moveTo>
                    <a:pt x="133" y="0"/>
                  </a:moveTo>
                  <a:cubicBezTo>
                    <a:pt x="66" y="708"/>
                    <a:pt x="0" y="1416"/>
                    <a:pt x="133" y="2013"/>
                  </a:cubicBezTo>
                  <a:cubicBezTo>
                    <a:pt x="266" y="2610"/>
                    <a:pt x="597" y="3097"/>
                    <a:pt x="929" y="358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5063" y="10098"/>
              <a:ext cx="1342" cy="1411"/>
            </a:xfrm>
            <a:custGeom>
              <a:avLst/>
              <a:gdLst/>
              <a:ahLst/>
              <a:cxnLst>
                <a:cxn ang="0">
                  <a:pos x="157" y="1411"/>
                </a:cxn>
                <a:cxn ang="0">
                  <a:pos x="82" y="187"/>
                </a:cxn>
                <a:cxn ang="0">
                  <a:pos x="652" y="286"/>
                </a:cxn>
                <a:cxn ang="0">
                  <a:pos x="1342" y="1207"/>
                </a:cxn>
              </a:cxnLst>
              <a:rect l="0" t="0" r="r" b="b"/>
              <a:pathLst>
                <a:path w="1342" h="1411">
                  <a:moveTo>
                    <a:pt x="157" y="1411"/>
                  </a:moveTo>
                  <a:cubicBezTo>
                    <a:pt x="78" y="892"/>
                    <a:pt x="0" y="374"/>
                    <a:pt x="82" y="187"/>
                  </a:cubicBezTo>
                  <a:cubicBezTo>
                    <a:pt x="164" y="0"/>
                    <a:pt x="442" y="116"/>
                    <a:pt x="652" y="286"/>
                  </a:cubicBezTo>
                  <a:cubicBezTo>
                    <a:pt x="862" y="456"/>
                    <a:pt x="1102" y="831"/>
                    <a:pt x="1342" y="1207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56" name="AutoShape 32"/>
            <p:cNvCxnSpPr>
              <a:cxnSpLocks noChangeShapeType="1"/>
            </p:cNvCxnSpPr>
            <p:nvPr/>
          </p:nvCxnSpPr>
          <p:spPr bwMode="auto">
            <a:xfrm flipH="1" flipV="1">
              <a:off x="2130" y="11319"/>
              <a:ext cx="195" cy="438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057" name="AutoShape 33"/>
            <p:cNvCxnSpPr>
              <a:cxnSpLocks noChangeShapeType="1"/>
            </p:cNvCxnSpPr>
            <p:nvPr/>
          </p:nvCxnSpPr>
          <p:spPr bwMode="auto">
            <a:xfrm flipV="1">
              <a:off x="3645" y="11319"/>
              <a:ext cx="15" cy="438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058" name="AutoShape 34"/>
            <p:cNvCxnSpPr>
              <a:cxnSpLocks noChangeShapeType="1"/>
            </p:cNvCxnSpPr>
            <p:nvPr/>
          </p:nvCxnSpPr>
          <p:spPr bwMode="auto">
            <a:xfrm flipH="1">
              <a:off x="5880" y="10699"/>
              <a:ext cx="450" cy="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059" name="AutoShape 35"/>
            <p:cNvCxnSpPr>
              <a:cxnSpLocks noChangeShapeType="1"/>
            </p:cNvCxnSpPr>
            <p:nvPr/>
          </p:nvCxnSpPr>
          <p:spPr bwMode="auto">
            <a:xfrm flipV="1">
              <a:off x="5295" y="12925"/>
              <a:ext cx="375" cy="25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1060" name="Rectangle 36"/>
            <p:cNvSpPr>
              <a:spLocks noChangeArrowheads="1"/>
            </p:cNvSpPr>
            <p:nvPr/>
          </p:nvSpPr>
          <p:spPr bwMode="auto">
            <a:xfrm>
              <a:off x="6720" y="10129"/>
              <a:ext cx="435" cy="4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Rectangle 37"/>
            <p:cNvSpPr>
              <a:spLocks noChangeArrowheads="1"/>
            </p:cNvSpPr>
            <p:nvPr/>
          </p:nvSpPr>
          <p:spPr bwMode="auto">
            <a:xfrm>
              <a:off x="5145" y="13324"/>
              <a:ext cx="435" cy="4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Rectangle 38"/>
            <p:cNvSpPr>
              <a:spLocks noChangeArrowheads="1"/>
            </p:cNvSpPr>
            <p:nvPr/>
          </p:nvSpPr>
          <p:spPr bwMode="auto">
            <a:xfrm>
              <a:off x="1860" y="11853"/>
              <a:ext cx="435" cy="4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Rectangle 39"/>
            <p:cNvSpPr>
              <a:spLocks noChangeArrowheads="1"/>
            </p:cNvSpPr>
            <p:nvPr/>
          </p:nvSpPr>
          <p:spPr bwMode="auto">
            <a:xfrm>
              <a:off x="3330" y="11808"/>
              <a:ext cx="435" cy="4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" name="Title 1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Basic cut-sets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of a connected graph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LINKS: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Those elements of the connected graph that are not included in the tree are called links and form a sub-graph, not necessarily connected is called the co-tree.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 = e-b = e-n+1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l = number of links, e is the number of elements and n is the number of nodes in a graph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Graph Theory – Definitions Cont.,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Links, Loops of a connected graph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10" name="Group 62"/>
          <p:cNvGrpSpPr>
            <a:grpSpLocks/>
          </p:cNvGrpSpPr>
          <p:nvPr/>
        </p:nvGrpSpPr>
        <p:grpSpPr bwMode="auto">
          <a:xfrm>
            <a:off x="1071538" y="1214422"/>
            <a:ext cx="7000924" cy="4786346"/>
            <a:chOff x="1815" y="9251"/>
            <a:chExt cx="6405" cy="4530"/>
          </a:xfrm>
        </p:grpSpPr>
        <p:cxnSp>
          <p:nvCxnSpPr>
            <p:cNvPr id="2111" name="AutoShape 63"/>
            <p:cNvCxnSpPr>
              <a:cxnSpLocks noChangeShapeType="1"/>
            </p:cNvCxnSpPr>
            <p:nvPr/>
          </p:nvCxnSpPr>
          <p:spPr bwMode="auto">
            <a:xfrm>
              <a:off x="2235" y="10676"/>
              <a:ext cx="16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oval" w="med" len="med"/>
              <a:tailEnd type="oval" w="med" len="med"/>
            </a:ln>
          </p:spPr>
        </p:cxnSp>
        <p:cxnSp>
          <p:nvCxnSpPr>
            <p:cNvPr id="2112" name="AutoShape 64"/>
            <p:cNvCxnSpPr>
              <a:cxnSpLocks noChangeShapeType="1"/>
            </p:cNvCxnSpPr>
            <p:nvPr/>
          </p:nvCxnSpPr>
          <p:spPr bwMode="auto">
            <a:xfrm>
              <a:off x="2235" y="10676"/>
              <a:ext cx="1620" cy="25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13" name="AutoShape 65"/>
            <p:cNvCxnSpPr>
              <a:cxnSpLocks noChangeShapeType="1"/>
            </p:cNvCxnSpPr>
            <p:nvPr/>
          </p:nvCxnSpPr>
          <p:spPr bwMode="auto">
            <a:xfrm flipH="1" flipV="1">
              <a:off x="3060" y="11997"/>
              <a:ext cx="165" cy="2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14" name="AutoShape 66"/>
            <p:cNvCxnSpPr>
              <a:cxnSpLocks noChangeShapeType="1"/>
            </p:cNvCxnSpPr>
            <p:nvPr/>
          </p:nvCxnSpPr>
          <p:spPr bwMode="auto">
            <a:xfrm>
              <a:off x="2715" y="10676"/>
              <a:ext cx="2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115" name="Group 67"/>
            <p:cNvGrpSpPr>
              <a:grpSpLocks/>
            </p:cNvGrpSpPr>
            <p:nvPr/>
          </p:nvGrpSpPr>
          <p:grpSpPr bwMode="auto">
            <a:xfrm>
              <a:off x="1815" y="9251"/>
              <a:ext cx="6405" cy="4530"/>
              <a:chOff x="1815" y="9251"/>
              <a:chExt cx="6405" cy="4530"/>
            </a:xfrm>
          </p:grpSpPr>
          <p:cxnSp>
            <p:nvCxnSpPr>
              <p:cNvPr id="2116" name="AutoShape 68"/>
              <p:cNvCxnSpPr>
                <a:cxnSpLocks noChangeShapeType="1"/>
              </p:cNvCxnSpPr>
              <p:nvPr/>
            </p:nvCxnSpPr>
            <p:spPr bwMode="auto">
              <a:xfrm>
                <a:off x="3855" y="10661"/>
                <a:ext cx="0" cy="256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oval" w="med" len="med"/>
                <a:tailEnd type="oval" w="med" len="med"/>
              </a:ln>
            </p:spPr>
          </p:cxnSp>
          <p:sp>
            <p:nvSpPr>
              <p:cNvPr id="2117" name="Oval 69"/>
              <p:cNvSpPr>
                <a:spLocks noChangeArrowheads="1"/>
              </p:cNvSpPr>
              <p:nvPr/>
            </p:nvSpPr>
            <p:spPr bwMode="auto">
              <a:xfrm>
                <a:off x="5850" y="9251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7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8" name="Oval 70"/>
              <p:cNvSpPr>
                <a:spLocks noChangeArrowheads="1"/>
              </p:cNvSpPr>
              <p:nvPr/>
            </p:nvSpPr>
            <p:spPr bwMode="auto">
              <a:xfrm>
                <a:off x="1815" y="10076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9" name="Oval 71"/>
              <p:cNvSpPr>
                <a:spLocks noChangeArrowheads="1"/>
              </p:cNvSpPr>
              <p:nvPr/>
            </p:nvSpPr>
            <p:spPr bwMode="auto">
              <a:xfrm>
                <a:off x="4500" y="10076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0" name="Oval 72"/>
              <p:cNvSpPr>
                <a:spLocks noChangeArrowheads="1"/>
              </p:cNvSpPr>
              <p:nvPr/>
            </p:nvSpPr>
            <p:spPr bwMode="auto">
              <a:xfrm>
                <a:off x="5850" y="10736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1" name="Oval 73"/>
              <p:cNvSpPr>
                <a:spLocks noChangeArrowheads="1"/>
              </p:cNvSpPr>
              <p:nvPr/>
            </p:nvSpPr>
            <p:spPr bwMode="auto">
              <a:xfrm>
                <a:off x="7245" y="10391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2" name="Oval 74"/>
              <p:cNvSpPr>
                <a:spLocks noChangeArrowheads="1"/>
              </p:cNvSpPr>
              <p:nvPr/>
            </p:nvSpPr>
            <p:spPr bwMode="auto">
              <a:xfrm>
                <a:off x="5670" y="11891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3" name="Oval 75"/>
              <p:cNvSpPr>
                <a:spLocks noChangeArrowheads="1"/>
              </p:cNvSpPr>
              <p:nvPr/>
            </p:nvSpPr>
            <p:spPr bwMode="auto">
              <a:xfrm>
                <a:off x="3960" y="11546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4" name="Oval 76"/>
              <p:cNvSpPr>
                <a:spLocks noChangeArrowheads="1"/>
              </p:cNvSpPr>
              <p:nvPr/>
            </p:nvSpPr>
            <p:spPr bwMode="auto">
              <a:xfrm>
                <a:off x="3435" y="10076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5" name="Oval 77"/>
              <p:cNvSpPr>
                <a:spLocks noChangeArrowheads="1"/>
              </p:cNvSpPr>
              <p:nvPr/>
            </p:nvSpPr>
            <p:spPr bwMode="auto">
              <a:xfrm>
                <a:off x="2640" y="10076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6" name="Oval 78"/>
              <p:cNvSpPr>
                <a:spLocks noChangeArrowheads="1"/>
              </p:cNvSpPr>
              <p:nvPr/>
            </p:nvSpPr>
            <p:spPr bwMode="auto">
              <a:xfrm>
                <a:off x="2535" y="11741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7" name="Oval 79"/>
              <p:cNvSpPr>
                <a:spLocks noChangeArrowheads="1"/>
              </p:cNvSpPr>
              <p:nvPr/>
            </p:nvSpPr>
            <p:spPr bwMode="auto">
              <a:xfrm>
                <a:off x="3855" y="13316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8" name="Oval 80"/>
              <p:cNvSpPr>
                <a:spLocks noChangeArrowheads="1"/>
              </p:cNvSpPr>
              <p:nvPr/>
            </p:nvSpPr>
            <p:spPr bwMode="auto">
              <a:xfrm>
                <a:off x="5295" y="10076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129" name="AutoShape 81"/>
              <p:cNvCxnSpPr>
                <a:cxnSpLocks noChangeShapeType="1"/>
              </p:cNvCxnSpPr>
              <p:nvPr/>
            </p:nvCxnSpPr>
            <p:spPr bwMode="auto">
              <a:xfrm>
                <a:off x="3825" y="10676"/>
                <a:ext cx="162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 type="oval" w="med" len="med"/>
                <a:tailEnd type="oval" w="med" len="med"/>
              </a:ln>
            </p:spPr>
          </p:cxnSp>
          <p:cxnSp>
            <p:nvCxnSpPr>
              <p:cNvPr id="2130" name="AutoShape 82"/>
              <p:cNvCxnSpPr>
                <a:cxnSpLocks noChangeShapeType="1"/>
              </p:cNvCxnSpPr>
              <p:nvPr/>
            </p:nvCxnSpPr>
            <p:spPr bwMode="auto">
              <a:xfrm>
                <a:off x="5460" y="10676"/>
                <a:ext cx="162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oval" w="med" len="med"/>
                <a:tailEnd type="oval" w="med" len="med"/>
              </a:ln>
            </p:spPr>
          </p:cxnSp>
          <p:sp>
            <p:nvSpPr>
              <p:cNvPr id="2131" name="Freeform 83"/>
              <p:cNvSpPr>
                <a:spLocks/>
              </p:cNvSpPr>
              <p:nvPr/>
            </p:nvSpPr>
            <p:spPr bwMode="auto">
              <a:xfrm>
                <a:off x="3855" y="9626"/>
                <a:ext cx="3225" cy="1050"/>
              </a:xfrm>
              <a:custGeom>
                <a:avLst/>
                <a:gdLst/>
                <a:ahLst/>
                <a:cxnLst>
                  <a:cxn ang="0">
                    <a:pos x="0" y="1050"/>
                  </a:cxn>
                  <a:cxn ang="0">
                    <a:pos x="1410" y="0"/>
                  </a:cxn>
                  <a:cxn ang="0">
                    <a:pos x="3225" y="1050"/>
                  </a:cxn>
                </a:cxnLst>
                <a:rect l="0" t="0" r="r" b="b"/>
                <a:pathLst>
                  <a:path w="3225" h="1050">
                    <a:moveTo>
                      <a:pt x="0" y="1050"/>
                    </a:moveTo>
                    <a:cubicBezTo>
                      <a:pt x="436" y="525"/>
                      <a:pt x="873" y="0"/>
                      <a:pt x="1410" y="0"/>
                    </a:cubicBezTo>
                    <a:cubicBezTo>
                      <a:pt x="1947" y="0"/>
                      <a:pt x="2586" y="525"/>
                      <a:pt x="3225" y="105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2132" name="AutoShape 84"/>
              <p:cNvCxnSpPr>
                <a:cxnSpLocks noChangeShapeType="1"/>
              </p:cNvCxnSpPr>
              <p:nvPr/>
            </p:nvCxnSpPr>
            <p:spPr bwMode="auto">
              <a:xfrm flipV="1">
                <a:off x="3855" y="10676"/>
                <a:ext cx="3225" cy="256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133" name="AutoShape 85"/>
              <p:cNvCxnSpPr>
                <a:cxnSpLocks noChangeShapeType="1"/>
              </p:cNvCxnSpPr>
              <p:nvPr/>
            </p:nvCxnSpPr>
            <p:spPr bwMode="auto">
              <a:xfrm flipV="1">
                <a:off x="5520" y="11667"/>
                <a:ext cx="330" cy="2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34" name="AutoShape 86"/>
              <p:cNvCxnSpPr>
                <a:cxnSpLocks noChangeShapeType="1"/>
              </p:cNvCxnSpPr>
              <p:nvPr/>
            </p:nvCxnSpPr>
            <p:spPr bwMode="auto">
              <a:xfrm flipV="1">
                <a:off x="3855" y="11757"/>
                <a:ext cx="0" cy="27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35" name="AutoShape 87"/>
              <p:cNvCxnSpPr>
                <a:cxnSpLocks noChangeShapeType="1"/>
              </p:cNvCxnSpPr>
              <p:nvPr/>
            </p:nvCxnSpPr>
            <p:spPr bwMode="auto">
              <a:xfrm>
                <a:off x="4500" y="10676"/>
                <a:ext cx="24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36" name="AutoShape 88"/>
              <p:cNvCxnSpPr>
                <a:cxnSpLocks noChangeShapeType="1"/>
              </p:cNvCxnSpPr>
              <p:nvPr/>
            </p:nvCxnSpPr>
            <p:spPr bwMode="auto">
              <a:xfrm flipH="1">
                <a:off x="6090" y="10676"/>
                <a:ext cx="24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37" name="AutoShape 89"/>
              <p:cNvCxnSpPr>
                <a:cxnSpLocks noChangeShapeType="1"/>
              </p:cNvCxnSpPr>
              <p:nvPr/>
            </p:nvCxnSpPr>
            <p:spPr bwMode="auto">
              <a:xfrm>
                <a:off x="6900" y="12206"/>
                <a:ext cx="1320" cy="1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138" name="AutoShape 90"/>
              <p:cNvCxnSpPr>
                <a:cxnSpLocks noChangeShapeType="1"/>
              </p:cNvCxnSpPr>
              <p:nvPr/>
            </p:nvCxnSpPr>
            <p:spPr bwMode="auto">
              <a:xfrm>
                <a:off x="6900" y="12700"/>
                <a:ext cx="1320" cy="1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sp>
            <p:nvSpPr>
              <p:cNvPr id="2139" name="Freeform 91"/>
              <p:cNvSpPr>
                <a:spLocks/>
              </p:cNvSpPr>
              <p:nvPr/>
            </p:nvSpPr>
            <p:spPr bwMode="auto">
              <a:xfrm>
                <a:off x="2709" y="10777"/>
                <a:ext cx="921" cy="1330"/>
              </a:xfrm>
              <a:custGeom>
                <a:avLst/>
                <a:gdLst/>
                <a:ahLst/>
                <a:cxnLst>
                  <a:cxn ang="0">
                    <a:pos x="726" y="1330"/>
                  </a:cxn>
                  <a:cxn ang="0">
                    <a:pos x="6" y="295"/>
                  </a:cxn>
                  <a:cxn ang="0">
                    <a:pos x="760" y="79"/>
                  </a:cxn>
                  <a:cxn ang="0">
                    <a:pos x="921" y="768"/>
                  </a:cxn>
                </a:cxnLst>
                <a:rect l="0" t="0" r="r" b="b"/>
                <a:pathLst>
                  <a:path w="921" h="1330">
                    <a:moveTo>
                      <a:pt x="726" y="1330"/>
                    </a:moveTo>
                    <a:cubicBezTo>
                      <a:pt x="363" y="916"/>
                      <a:pt x="0" y="503"/>
                      <a:pt x="6" y="295"/>
                    </a:cubicBezTo>
                    <a:cubicBezTo>
                      <a:pt x="12" y="87"/>
                      <a:pt x="607" y="0"/>
                      <a:pt x="760" y="79"/>
                    </a:cubicBezTo>
                    <a:cubicBezTo>
                      <a:pt x="913" y="158"/>
                      <a:pt x="917" y="463"/>
                      <a:pt x="921" y="768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0" name="Freeform 92"/>
              <p:cNvSpPr>
                <a:spLocks/>
              </p:cNvSpPr>
              <p:nvPr/>
            </p:nvSpPr>
            <p:spPr bwMode="auto">
              <a:xfrm>
                <a:off x="3873" y="9691"/>
                <a:ext cx="2839" cy="2866"/>
              </a:xfrm>
              <a:custGeom>
                <a:avLst/>
                <a:gdLst/>
                <a:ahLst/>
                <a:cxnLst>
                  <a:cxn ang="0">
                    <a:pos x="147" y="2866"/>
                  </a:cxn>
                  <a:cxn ang="0">
                    <a:pos x="147" y="1165"/>
                  </a:cxn>
                  <a:cxn ang="0">
                    <a:pos x="1032" y="130"/>
                  </a:cxn>
                  <a:cxn ang="0">
                    <a:pos x="2277" y="385"/>
                  </a:cxn>
                  <a:cxn ang="0">
                    <a:pos x="2787" y="1045"/>
                  </a:cxn>
                  <a:cxn ang="0">
                    <a:pos x="1962" y="1854"/>
                  </a:cxn>
                </a:cxnLst>
                <a:rect l="0" t="0" r="r" b="b"/>
                <a:pathLst>
                  <a:path w="2839" h="2866">
                    <a:moveTo>
                      <a:pt x="147" y="2866"/>
                    </a:moveTo>
                    <a:cubicBezTo>
                      <a:pt x="73" y="2243"/>
                      <a:pt x="0" y="1621"/>
                      <a:pt x="147" y="1165"/>
                    </a:cubicBezTo>
                    <a:cubicBezTo>
                      <a:pt x="294" y="709"/>
                      <a:pt x="677" y="260"/>
                      <a:pt x="1032" y="130"/>
                    </a:cubicBezTo>
                    <a:cubicBezTo>
                      <a:pt x="1387" y="0"/>
                      <a:pt x="1985" y="233"/>
                      <a:pt x="2277" y="385"/>
                    </a:cubicBezTo>
                    <a:cubicBezTo>
                      <a:pt x="2569" y="537"/>
                      <a:pt x="2839" y="800"/>
                      <a:pt x="2787" y="1045"/>
                    </a:cubicBezTo>
                    <a:cubicBezTo>
                      <a:pt x="2735" y="1290"/>
                      <a:pt x="2029" y="1818"/>
                      <a:pt x="1962" y="1854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1" name="Freeform 93"/>
              <p:cNvSpPr>
                <a:spLocks/>
              </p:cNvSpPr>
              <p:nvPr/>
            </p:nvSpPr>
            <p:spPr bwMode="auto">
              <a:xfrm>
                <a:off x="4500" y="10722"/>
                <a:ext cx="1050" cy="1168"/>
              </a:xfrm>
              <a:custGeom>
                <a:avLst/>
                <a:gdLst/>
                <a:ahLst/>
                <a:cxnLst>
                  <a:cxn ang="0">
                    <a:pos x="0" y="1018"/>
                  </a:cxn>
                  <a:cxn ang="0">
                    <a:pos x="240" y="134"/>
                  </a:cxn>
                  <a:cxn ang="0">
                    <a:pos x="1020" y="215"/>
                  </a:cxn>
                  <a:cxn ang="0">
                    <a:pos x="420" y="1168"/>
                  </a:cxn>
                </a:cxnLst>
                <a:rect l="0" t="0" r="r" b="b"/>
                <a:pathLst>
                  <a:path w="1050" h="1168">
                    <a:moveTo>
                      <a:pt x="0" y="1018"/>
                    </a:moveTo>
                    <a:cubicBezTo>
                      <a:pt x="35" y="643"/>
                      <a:pt x="70" y="268"/>
                      <a:pt x="240" y="134"/>
                    </a:cubicBezTo>
                    <a:cubicBezTo>
                      <a:pt x="410" y="0"/>
                      <a:pt x="990" y="43"/>
                      <a:pt x="1020" y="215"/>
                    </a:cubicBezTo>
                    <a:cubicBezTo>
                      <a:pt x="1050" y="387"/>
                      <a:pt x="735" y="777"/>
                      <a:pt x="420" y="1168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2" name="Rectangle 94"/>
              <p:cNvSpPr>
                <a:spLocks noChangeArrowheads="1"/>
              </p:cNvSpPr>
              <p:nvPr/>
            </p:nvSpPr>
            <p:spPr bwMode="auto">
              <a:xfrm>
                <a:off x="4755" y="10977"/>
                <a:ext cx="435" cy="42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43" name="Rectangle 95"/>
              <p:cNvSpPr>
                <a:spLocks noChangeArrowheads="1"/>
              </p:cNvSpPr>
              <p:nvPr/>
            </p:nvSpPr>
            <p:spPr bwMode="auto">
              <a:xfrm>
                <a:off x="3015" y="11022"/>
                <a:ext cx="435" cy="42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44" name="Rectangle 96"/>
              <p:cNvSpPr>
                <a:spLocks noChangeArrowheads="1"/>
              </p:cNvSpPr>
              <p:nvPr/>
            </p:nvSpPr>
            <p:spPr bwMode="auto">
              <a:xfrm>
                <a:off x="5790" y="10136"/>
                <a:ext cx="435" cy="42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Graph Theory – Definitions Cont.,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LOOP: If the link is added to the tree, the resulting graph contains one closed path called a loop.</a:t>
            </a:r>
          </a:p>
          <a:p>
            <a:pPr algn="just">
              <a:buNone/>
            </a:pP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Loops which contain only one link are called independent or basic loops.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Basic loops: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Loops which contain only one link are called independent or basic loops.</a:t>
            </a:r>
          </a:p>
          <a:p>
            <a:pPr algn="just"/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Number of basic loops = number of links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orientations of basic loops are same as that of its 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UNIT - I –SYLLABUS (JNTUK-R20)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Circuit Topology &amp; Per Unit Representation 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Graph theory definition – Formation of element node incidence and bus incidence matrices – Primitive network representation – Formation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Ybus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matrix by singular transformation and direct inspection methods – Per Unit Quantities–Single line diagram – Impedance diagram of a power system – Numerical Problems.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Power System – One Line Diagram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68"/>
          <p:cNvGrpSpPr/>
          <p:nvPr/>
        </p:nvGrpSpPr>
        <p:grpSpPr>
          <a:xfrm>
            <a:off x="152400" y="2057400"/>
            <a:ext cx="8915400" cy="4103132"/>
            <a:chOff x="152400" y="2057400"/>
            <a:chExt cx="8915400" cy="4103132"/>
          </a:xfrm>
        </p:grpSpPr>
        <p:grpSp>
          <p:nvGrpSpPr>
            <p:cNvPr id="4" name="Group 46"/>
            <p:cNvGrpSpPr>
              <a:grpSpLocks/>
            </p:cNvGrpSpPr>
            <p:nvPr/>
          </p:nvGrpSpPr>
          <p:grpSpPr bwMode="auto">
            <a:xfrm rot="10800000">
              <a:off x="2018414" y="2961878"/>
              <a:ext cx="1104014" cy="681686"/>
              <a:chOff x="4509" y="4679"/>
              <a:chExt cx="871" cy="618"/>
            </a:xfrm>
          </p:grpSpPr>
          <p:grpSp>
            <p:nvGrpSpPr>
              <p:cNvPr id="5" name="Group 47"/>
              <p:cNvGrpSpPr>
                <a:grpSpLocks/>
              </p:cNvGrpSpPr>
              <p:nvPr/>
            </p:nvGrpSpPr>
            <p:grpSpPr bwMode="auto">
              <a:xfrm rot="26771155" flipH="1" flipV="1">
                <a:off x="4290" y="4898"/>
                <a:ext cx="618" cy="180"/>
                <a:chOff x="2103" y="672"/>
                <a:chExt cx="1257" cy="192"/>
              </a:xfrm>
            </p:grpSpPr>
            <p:grpSp>
              <p:nvGrpSpPr>
                <p:cNvPr id="6" name="Group 48"/>
                <p:cNvGrpSpPr>
                  <a:grpSpLocks/>
                </p:cNvGrpSpPr>
                <p:nvPr/>
              </p:nvGrpSpPr>
              <p:grpSpPr bwMode="auto">
                <a:xfrm>
                  <a:off x="2679" y="686"/>
                  <a:ext cx="393" cy="170"/>
                  <a:chOff x="2203" y="854"/>
                  <a:chExt cx="1781" cy="1066"/>
                </a:xfrm>
              </p:grpSpPr>
              <p:sp>
                <p:nvSpPr>
                  <p:cNvPr id="1073" name="Arc 49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74" name="Arc 50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51"/>
                <p:cNvGrpSpPr>
                  <a:grpSpLocks/>
                </p:cNvGrpSpPr>
                <p:nvPr/>
              </p:nvGrpSpPr>
              <p:grpSpPr bwMode="auto">
                <a:xfrm>
                  <a:off x="2967" y="693"/>
                  <a:ext cx="393" cy="171"/>
                  <a:chOff x="2203" y="854"/>
                  <a:chExt cx="1781" cy="1066"/>
                </a:xfrm>
              </p:grpSpPr>
              <p:sp>
                <p:nvSpPr>
                  <p:cNvPr id="1076" name="Arc 52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77" name="Arc 53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54"/>
                <p:cNvGrpSpPr>
                  <a:grpSpLocks/>
                </p:cNvGrpSpPr>
                <p:nvPr/>
              </p:nvGrpSpPr>
              <p:grpSpPr bwMode="auto">
                <a:xfrm>
                  <a:off x="2391" y="680"/>
                  <a:ext cx="393" cy="170"/>
                  <a:chOff x="2203" y="854"/>
                  <a:chExt cx="1781" cy="1066"/>
                </a:xfrm>
              </p:grpSpPr>
              <p:sp>
                <p:nvSpPr>
                  <p:cNvPr id="1079" name="Arc 55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80" name="Arc 56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" name="Group 57"/>
                <p:cNvGrpSpPr>
                  <a:grpSpLocks/>
                </p:cNvGrpSpPr>
                <p:nvPr/>
              </p:nvGrpSpPr>
              <p:grpSpPr bwMode="auto">
                <a:xfrm>
                  <a:off x="2103" y="672"/>
                  <a:ext cx="393" cy="171"/>
                  <a:chOff x="2203" y="854"/>
                  <a:chExt cx="1781" cy="1066"/>
                </a:xfrm>
              </p:grpSpPr>
              <p:sp>
                <p:nvSpPr>
                  <p:cNvPr id="1082" name="Arc 58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83" name="Arc 59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84" name="Line 60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1085" name="Picture 6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14400" y="2891831"/>
              <a:ext cx="630865" cy="882433"/>
            </a:xfrm>
            <a:prstGeom prst="rect">
              <a:avLst/>
            </a:prstGeom>
            <a:noFill/>
            <a:ln w="28575">
              <a:noFill/>
            </a:ln>
          </p:spPr>
        </p:pic>
        <p:sp>
          <p:nvSpPr>
            <p:cNvPr id="1086" name="Line 62"/>
            <p:cNvSpPr>
              <a:spLocks noChangeShapeType="1"/>
            </p:cNvSpPr>
            <p:nvPr/>
          </p:nvSpPr>
          <p:spPr bwMode="auto">
            <a:xfrm>
              <a:off x="1545265" y="3353122"/>
              <a:ext cx="4731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Line 63"/>
            <p:cNvSpPr>
              <a:spLocks noChangeShapeType="1"/>
            </p:cNvSpPr>
            <p:nvPr/>
          </p:nvSpPr>
          <p:spPr bwMode="auto">
            <a:xfrm>
              <a:off x="2018414" y="2891831"/>
              <a:ext cx="0" cy="76881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64"/>
            <p:cNvGrpSpPr>
              <a:grpSpLocks/>
            </p:cNvGrpSpPr>
            <p:nvPr/>
          </p:nvGrpSpPr>
          <p:grpSpPr bwMode="auto">
            <a:xfrm>
              <a:off x="3280144" y="2994340"/>
              <a:ext cx="1104014" cy="681686"/>
              <a:chOff x="4509" y="4679"/>
              <a:chExt cx="871" cy="618"/>
            </a:xfrm>
          </p:grpSpPr>
          <p:grpSp>
            <p:nvGrpSpPr>
              <p:cNvPr id="11" name="Group 65"/>
              <p:cNvGrpSpPr>
                <a:grpSpLocks/>
              </p:cNvGrpSpPr>
              <p:nvPr/>
            </p:nvGrpSpPr>
            <p:grpSpPr bwMode="auto">
              <a:xfrm rot="26771155" flipH="1" flipV="1">
                <a:off x="4290" y="4898"/>
                <a:ext cx="618" cy="180"/>
                <a:chOff x="2103" y="672"/>
                <a:chExt cx="1257" cy="192"/>
              </a:xfrm>
            </p:grpSpPr>
            <p:grpSp>
              <p:nvGrpSpPr>
                <p:cNvPr id="12" name="Group 66"/>
                <p:cNvGrpSpPr>
                  <a:grpSpLocks/>
                </p:cNvGrpSpPr>
                <p:nvPr/>
              </p:nvGrpSpPr>
              <p:grpSpPr bwMode="auto">
                <a:xfrm>
                  <a:off x="2679" y="686"/>
                  <a:ext cx="393" cy="170"/>
                  <a:chOff x="2203" y="854"/>
                  <a:chExt cx="1781" cy="1066"/>
                </a:xfrm>
              </p:grpSpPr>
              <p:sp>
                <p:nvSpPr>
                  <p:cNvPr id="1091" name="Arc 67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92" name="Arc 68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" name="Group 69"/>
                <p:cNvGrpSpPr>
                  <a:grpSpLocks/>
                </p:cNvGrpSpPr>
                <p:nvPr/>
              </p:nvGrpSpPr>
              <p:grpSpPr bwMode="auto">
                <a:xfrm>
                  <a:off x="2967" y="693"/>
                  <a:ext cx="393" cy="171"/>
                  <a:chOff x="2203" y="854"/>
                  <a:chExt cx="1781" cy="1066"/>
                </a:xfrm>
              </p:grpSpPr>
              <p:sp>
                <p:nvSpPr>
                  <p:cNvPr id="1094" name="Arc 70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95" name="Arc 71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" name="Group 72"/>
                <p:cNvGrpSpPr>
                  <a:grpSpLocks/>
                </p:cNvGrpSpPr>
                <p:nvPr/>
              </p:nvGrpSpPr>
              <p:grpSpPr bwMode="auto">
                <a:xfrm>
                  <a:off x="2391" y="680"/>
                  <a:ext cx="393" cy="170"/>
                  <a:chOff x="2203" y="854"/>
                  <a:chExt cx="1781" cy="1066"/>
                </a:xfrm>
              </p:grpSpPr>
              <p:sp>
                <p:nvSpPr>
                  <p:cNvPr id="1097" name="Arc 73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98" name="Arc 74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75"/>
                <p:cNvGrpSpPr>
                  <a:grpSpLocks/>
                </p:cNvGrpSpPr>
                <p:nvPr/>
              </p:nvGrpSpPr>
              <p:grpSpPr bwMode="auto">
                <a:xfrm>
                  <a:off x="2103" y="672"/>
                  <a:ext cx="393" cy="171"/>
                  <a:chOff x="2203" y="854"/>
                  <a:chExt cx="1781" cy="1066"/>
                </a:xfrm>
              </p:grpSpPr>
              <p:sp>
                <p:nvSpPr>
                  <p:cNvPr id="1100" name="Arc 76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01" name="Arc 77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02" name="Line 78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03" name="Line 79"/>
            <p:cNvSpPr>
              <a:spLocks noChangeShapeType="1"/>
            </p:cNvSpPr>
            <p:nvPr/>
          </p:nvSpPr>
          <p:spPr bwMode="auto">
            <a:xfrm>
              <a:off x="4384158" y="2874745"/>
              <a:ext cx="0" cy="7688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Line 80"/>
            <p:cNvSpPr>
              <a:spLocks noChangeShapeType="1"/>
            </p:cNvSpPr>
            <p:nvPr/>
          </p:nvSpPr>
          <p:spPr bwMode="auto">
            <a:xfrm>
              <a:off x="4384158" y="3267698"/>
              <a:ext cx="220802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Line 81"/>
            <p:cNvSpPr>
              <a:spLocks noChangeShapeType="1"/>
            </p:cNvSpPr>
            <p:nvPr/>
          </p:nvSpPr>
          <p:spPr bwMode="auto">
            <a:xfrm>
              <a:off x="6592186" y="2891831"/>
              <a:ext cx="0" cy="7688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Line 82"/>
            <p:cNvSpPr>
              <a:spLocks noChangeShapeType="1"/>
            </p:cNvSpPr>
            <p:nvPr/>
          </p:nvSpPr>
          <p:spPr bwMode="auto">
            <a:xfrm>
              <a:off x="6592186" y="3267698"/>
              <a:ext cx="4731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107" name="Picture 8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243668" y="2729132"/>
              <a:ext cx="630865" cy="882433"/>
            </a:xfrm>
            <a:prstGeom prst="rect">
              <a:avLst/>
            </a:prstGeom>
            <a:noFill/>
            <a:ln w="28575">
              <a:noFill/>
            </a:ln>
          </p:spPr>
        </p:pic>
        <p:sp>
          <p:nvSpPr>
            <p:cNvPr id="1108" name="Oval 84"/>
            <p:cNvSpPr>
              <a:spLocks noChangeArrowheads="1"/>
            </p:cNvSpPr>
            <p:nvPr/>
          </p:nvSpPr>
          <p:spPr bwMode="auto">
            <a:xfrm>
              <a:off x="1808125" y="23622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9" name="Oval 85"/>
            <p:cNvSpPr>
              <a:spLocks noChangeArrowheads="1"/>
            </p:cNvSpPr>
            <p:nvPr/>
          </p:nvSpPr>
          <p:spPr bwMode="auto">
            <a:xfrm>
              <a:off x="4156345" y="23622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0" name="Oval 86"/>
            <p:cNvSpPr>
              <a:spLocks noChangeArrowheads="1"/>
            </p:cNvSpPr>
            <p:nvPr/>
          </p:nvSpPr>
          <p:spPr bwMode="auto">
            <a:xfrm>
              <a:off x="6364374" y="23622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12" name="AutoShape 88"/>
            <p:cNvCxnSpPr>
              <a:cxnSpLocks noChangeShapeType="1"/>
            </p:cNvCxnSpPr>
            <p:nvPr/>
          </p:nvCxnSpPr>
          <p:spPr bwMode="auto">
            <a:xfrm>
              <a:off x="4368249" y="3519700"/>
              <a:ext cx="1422951" cy="48777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113" name="AutoShape 89"/>
            <p:cNvCxnSpPr>
              <a:cxnSpLocks noChangeShapeType="1"/>
            </p:cNvCxnSpPr>
            <p:nvPr/>
          </p:nvCxnSpPr>
          <p:spPr bwMode="auto">
            <a:xfrm rot="10800000" flipV="1">
              <a:off x="4953001" y="3455632"/>
              <a:ext cx="1665658" cy="561238"/>
            </a:xfrm>
            <a:prstGeom prst="bentConnector3">
              <a:avLst>
                <a:gd name="adj1" fmla="val 49972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114" name="AutoShape 90"/>
            <p:cNvCxnSpPr>
              <a:cxnSpLocks noChangeShapeType="1"/>
            </p:cNvCxnSpPr>
            <p:nvPr/>
          </p:nvCxnSpPr>
          <p:spPr bwMode="auto">
            <a:xfrm>
              <a:off x="4384158" y="3568392"/>
              <a:ext cx="332080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115" name="AutoShape 91"/>
            <p:cNvCxnSpPr>
              <a:cxnSpLocks noChangeShapeType="1"/>
            </p:cNvCxnSpPr>
            <p:nvPr/>
          </p:nvCxnSpPr>
          <p:spPr bwMode="auto">
            <a:xfrm>
              <a:off x="4716238" y="3602562"/>
              <a:ext cx="0" cy="673143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116" name="Oval 92"/>
            <p:cNvSpPr>
              <a:spLocks noChangeArrowheads="1"/>
            </p:cNvSpPr>
            <p:nvPr/>
          </p:nvSpPr>
          <p:spPr bwMode="auto">
            <a:xfrm>
              <a:off x="5943600" y="3810000"/>
              <a:ext cx="473149" cy="44420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96" name="Picture 95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48577" y="4198716"/>
              <a:ext cx="573110" cy="75428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sp>
          <p:nvSpPr>
            <p:cNvPr id="98" name="TextBox 97"/>
            <p:cNvSpPr txBox="1"/>
            <p:nvPr/>
          </p:nvSpPr>
          <p:spPr>
            <a:xfrm>
              <a:off x="152400" y="25146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Generator-1</a:t>
              </a:r>
              <a:endParaRPr lang="en-US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990600" y="3821668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 Bus-bar</a:t>
              </a:r>
              <a:endParaRPr lang="en-US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590800" y="22860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Step-Up Transformer</a:t>
              </a:r>
              <a:endParaRPr lang="en-US" dirty="0"/>
            </a:p>
          </p:txBody>
        </p:sp>
        <p:grpSp>
          <p:nvGrpSpPr>
            <p:cNvPr id="16" name="Group 46"/>
            <p:cNvGrpSpPr>
              <a:grpSpLocks/>
            </p:cNvGrpSpPr>
            <p:nvPr/>
          </p:nvGrpSpPr>
          <p:grpSpPr bwMode="auto">
            <a:xfrm rot="10800000">
              <a:off x="5940056" y="2867252"/>
              <a:ext cx="1104014" cy="681686"/>
              <a:chOff x="4509" y="4679"/>
              <a:chExt cx="871" cy="618"/>
            </a:xfrm>
          </p:grpSpPr>
          <p:grpSp>
            <p:nvGrpSpPr>
              <p:cNvPr id="17" name="Group 47"/>
              <p:cNvGrpSpPr>
                <a:grpSpLocks/>
              </p:cNvGrpSpPr>
              <p:nvPr/>
            </p:nvGrpSpPr>
            <p:grpSpPr bwMode="auto">
              <a:xfrm rot="26771155" flipH="1" flipV="1">
                <a:off x="4282" y="4897"/>
                <a:ext cx="620" cy="178"/>
                <a:chOff x="2105" y="672"/>
                <a:chExt cx="1258" cy="192"/>
              </a:xfrm>
            </p:grpSpPr>
            <p:grpSp>
              <p:nvGrpSpPr>
                <p:cNvPr id="18" name="Group 48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14" name="Arc 49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5" name="Arc 50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" name="Group 51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12" name="Arc 52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3" name="Arc 53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" name="Group 54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10" name="Arc 55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1" name="Arc 56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57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108" name="Arc 58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09" name="Arc 59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3" name="Line 60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64"/>
            <p:cNvGrpSpPr>
              <a:grpSpLocks/>
            </p:cNvGrpSpPr>
            <p:nvPr/>
          </p:nvGrpSpPr>
          <p:grpSpPr bwMode="auto">
            <a:xfrm>
              <a:off x="7201786" y="2899714"/>
              <a:ext cx="1104014" cy="681686"/>
              <a:chOff x="4509" y="4679"/>
              <a:chExt cx="871" cy="618"/>
            </a:xfrm>
          </p:grpSpPr>
          <p:grpSp>
            <p:nvGrpSpPr>
              <p:cNvPr id="23" name="Group 65"/>
              <p:cNvGrpSpPr>
                <a:grpSpLocks/>
              </p:cNvGrpSpPr>
              <p:nvPr/>
            </p:nvGrpSpPr>
            <p:grpSpPr bwMode="auto">
              <a:xfrm rot="26771155" flipH="1" flipV="1">
                <a:off x="4282" y="4897"/>
                <a:ext cx="620" cy="178"/>
                <a:chOff x="2105" y="672"/>
                <a:chExt cx="1258" cy="192"/>
              </a:xfrm>
            </p:grpSpPr>
            <p:grpSp>
              <p:nvGrpSpPr>
                <p:cNvPr id="24" name="Group 66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29" name="Arc 67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0" name="Arc 68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" name="Group 69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27" name="Arc 70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8" name="Arc 71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" name="Group 72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25" name="Arc 73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6" name="Arc 74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" name="Group 75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123" name="Arc 76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4" name="Arc 77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18" name="Line 78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1" name="TextBox 130"/>
            <p:cNvSpPr txBox="1"/>
            <p:nvPr/>
          </p:nvSpPr>
          <p:spPr>
            <a:xfrm>
              <a:off x="6934200" y="2057400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Step-Up Transformer</a:t>
              </a:r>
              <a:endParaRPr lang="en-US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696200" y="36576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Generator-2</a:t>
              </a:r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3810000" y="5040868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Generator-3</a:t>
              </a:r>
              <a:endParaRPr lang="en-US" dirty="0"/>
            </a:p>
          </p:txBody>
        </p:sp>
        <p:cxnSp>
          <p:nvCxnSpPr>
            <p:cNvPr id="135" name="Straight Arrow Connector 134"/>
            <p:cNvCxnSpPr/>
            <p:nvPr/>
          </p:nvCxnSpPr>
          <p:spPr>
            <a:xfrm rot="5400000">
              <a:off x="5210530" y="5561806"/>
              <a:ext cx="6096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6" name="TextBox 135"/>
            <p:cNvSpPr txBox="1"/>
            <p:nvPr/>
          </p:nvSpPr>
          <p:spPr>
            <a:xfrm>
              <a:off x="5867400" y="5791200"/>
              <a:ext cx="685800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Load</a:t>
              </a:r>
              <a:endParaRPr lang="en-US" dirty="0"/>
            </a:p>
          </p:txBody>
        </p:sp>
        <p:grpSp>
          <p:nvGrpSpPr>
            <p:cNvPr id="28" name="Group 166"/>
            <p:cNvGrpSpPr/>
            <p:nvPr/>
          </p:nvGrpSpPr>
          <p:grpSpPr>
            <a:xfrm rot="5400000">
              <a:off x="4686300" y="4519832"/>
              <a:ext cx="1600200" cy="609600"/>
              <a:chOff x="1329070" y="4996738"/>
              <a:chExt cx="2365744" cy="714148"/>
            </a:xfrm>
          </p:grpSpPr>
          <p:grpSp>
            <p:nvGrpSpPr>
              <p:cNvPr id="29" name="Group 46"/>
              <p:cNvGrpSpPr>
                <a:grpSpLocks/>
              </p:cNvGrpSpPr>
              <p:nvPr/>
            </p:nvGrpSpPr>
            <p:grpSpPr bwMode="auto">
              <a:xfrm rot="10800000">
                <a:off x="1329070" y="4996738"/>
                <a:ext cx="1104014" cy="681686"/>
                <a:chOff x="4509" y="4679"/>
                <a:chExt cx="871" cy="618"/>
              </a:xfrm>
            </p:grpSpPr>
            <p:grpSp>
              <p:nvGrpSpPr>
                <p:cNvPr id="30" name="Group 47"/>
                <p:cNvGrpSpPr>
                  <a:grpSpLocks/>
                </p:cNvGrpSpPr>
                <p:nvPr/>
              </p:nvGrpSpPr>
              <p:grpSpPr bwMode="auto">
                <a:xfrm rot="26771155" flipH="1" flipV="1">
                  <a:off x="4282" y="4897"/>
                  <a:ext cx="620" cy="178"/>
                  <a:chOff x="2105" y="672"/>
                  <a:chExt cx="1258" cy="192"/>
                </a:xfrm>
              </p:grpSpPr>
              <p:grpSp>
                <p:nvGrpSpPr>
                  <p:cNvPr id="31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81" y="686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50" name="Arc 49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" name="Arc 50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7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2969" y="693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48" name="Arc 52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9" name="Arc 53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1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2393" y="680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46" name="Arc 55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7" name="Arc 56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2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105" y="672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44" name="Arc 58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5" name="Arc 59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139" name="Line 60"/>
                <p:cNvSpPr>
                  <a:spLocks noChangeShapeType="1"/>
                </p:cNvSpPr>
                <p:nvPr/>
              </p:nvSpPr>
              <p:spPr bwMode="auto">
                <a:xfrm>
                  <a:off x="4660" y="4940"/>
                  <a:ext cx="72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4" name="Group 64"/>
              <p:cNvGrpSpPr>
                <a:grpSpLocks/>
              </p:cNvGrpSpPr>
              <p:nvPr/>
            </p:nvGrpSpPr>
            <p:grpSpPr bwMode="auto">
              <a:xfrm>
                <a:off x="2590800" y="5029200"/>
                <a:ext cx="1104014" cy="681686"/>
                <a:chOff x="4509" y="4679"/>
                <a:chExt cx="871" cy="618"/>
              </a:xfrm>
            </p:grpSpPr>
            <p:grpSp>
              <p:nvGrpSpPr>
                <p:cNvPr id="105" name="Group 65"/>
                <p:cNvGrpSpPr>
                  <a:grpSpLocks/>
                </p:cNvGrpSpPr>
                <p:nvPr/>
              </p:nvGrpSpPr>
              <p:grpSpPr bwMode="auto">
                <a:xfrm rot="26771155" flipH="1" flipV="1">
                  <a:off x="4282" y="4897"/>
                  <a:ext cx="620" cy="178"/>
                  <a:chOff x="2105" y="672"/>
                  <a:chExt cx="1258" cy="192"/>
                </a:xfrm>
              </p:grpSpPr>
              <p:grpSp>
                <p:nvGrpSpPr>
                  <p:cNvPr id="106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681" y="686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65" name="Arc 67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6" name="Arc 68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7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969" y="693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63" name="Arc 70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4" name="Arc 71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393" y="680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61" name="Arc 73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2" name="Arc 74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7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2105" y="672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59" name="Arc 76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60" name="Arc 77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154" name="Line 78"/>
                <p:cNvSpPr>
                  <a:spLocks noChangeShapeType="1"/>
                </p:cNvSpPr>
                <p:nvPr/>
              </p:nvSpPr>
              <p:spPr bwMode="auto">
                <a:xfrm>
                  <a:off x="4660" y="4940"/>
                  <a:ext cx="72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168" name="TextBox 167"/>
            <p:cNvSpPr txBox="1"/>
            <p:nvPr/>
          </p:nvSpPr>
          <p:spPr>
            <a:xfrm>
              <a:off x="6172200" y="4419600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Step-Down Transformer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Positive Sequence Network Diagram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30"/>
          <p:cNvGrpSpPr/>
          <p:nvPr/>
        </p:nvGrpSpPr>
        <p:grpSpPr>
          <a:xfrm>
            <a:off x="990600" y="1524000"/>
            <a:ext cx="6629400" cy="4267200"/>
            <a:chOff x="990600" y="1524000"/>
            <a:chExt cx="6629400" cy="4267200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990600" y="2057400"/>
              <a:ext cx="6629400" cy="3733800"/>
              <a:chOff x="2685" y="10996"/>
              <a:chExt cx="6135" cy="3465"/>
            </a:xfrm>
          </p:grpSpPr>
          <p:cxnSp>
            <p:nvCxnSpPr>
              <p:cNvPr id="2051" name="AutoShape 3"/>
              <p:cNvCxnSpPr>
                <a:cxnSpLocks noChangeShapeType="1"/>
              </p:cNvCxnSpPr>
              <p:nvPr/>
            </p:nvCxnSpPr>
            <p:spPr bwMode="auto">
              <a:xfrm>
                <a:off x="5220" y="14221"/>
                <a:ext cx="291" cy="1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  <p:grpSp>
            <p:nvGrpSpPr>
              <p:cNvPr id="5" name="Group 4"/>
              <p:cNvGrpSpPr>
                <a:grpSpLocks/>
              </p:cNvGrpSpPr>
              <p:nvPr/>
            </p:nvGrpSpPr>
            <p:grpSpPr bwMode="auto">
              <a:xfrm>
                <a:off x="2685" y="10996"/>
                <a:ext cx="6135" cy="3105"/>
                <a:chOff x="2685" y="11505"/>
                <a:chExt cx="6135" cy="3105"/>
              </a:xfrm>
            </p:grpSpPr>
            <p:cxnSp>
              <p:nvCxnSpPr>
                <p:cNvPr id="2053" name="AutoShape 5"/>
                <p:cNvCxnSpPr>
                  <a:cxnSpLocks noChangeShapeType="1"/>
                </p:cNvCxnSpPr>
                <p:nvPr/>
              </p:nvCxnSpPr>
              <p:spPr bwMode="auto">
                <a:xfrm>
                  <a:off x="3131" y="11505"/>
                  <a:ext cx="0" cy="585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4" name="AutoShape 6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196" y="12165"/>
                  <a:ext cx="0" cy="585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5" name="AutoShape 7"/>
                <p:cNvCxnSpPr>
                  <a:cxnSpLocks noChangeShapeType="1"/>
                </p:cNvCxnSpPr>
                <p:nvPr/>
              </p:nvCxnSpPr>
              <p:spPr bwMode="auto">
                <a:xfrm>
                  <a:off x="5730" y="11556"/>
                  <a:ext cx="0" cy="585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6" name="AutoShape 8"/>
                <p:cNvCxnSpPr>
                  <a:cxnSpLocks noChangeShapeType="1"/>
                </p:cNvCxnSpPr>
                <p:nvPr/>
              </p:nvCxnSpPr>
              <p:spPr bwMode="auto">
                <a:xfrm>
                  <a:off x="8355" y="11640"/>
                  <a:ext cx="0" cy="585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7" name="AutoShape 9"/>
                <p:cNvCxnSpPr>
                  <a:cxnSpLocks noChangeShapeType="1"/>
                </p:cNvCxnSpPr>
                <p:nvPr/>
              </p:nvCxnSpPr>
              <p:spPr bwMode="auto">
                <a:xfrm>
                  <a:off x="3131" y="11646"/>
                  <a:ext cx="2614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8" name="AutoShape 10"/>
                <p:cNvCxnSpPr>
                  <a:cxnSpLocks noChangeShapeType="1"/>
                </p:cNvCxnSpPr>
                <p:nvPr/>
              </p:nvCxnSpPr>
              <p:spPr bwMode="auto">
                <a:xfrm>
                  <a:off x="5745" y="11745"/>
                  <a:ext cx="2614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9" name="AutoShape 11"/>
                <p:cNvCxnSpPr>
                  <a:cxnSpLocks noChangeShapeType="1"/>
                </p:cNvCxnSpPr>
                <p:nvPr/>
              </p:nvCxnSpPr>
              <p:spPr bwMode="auto">
                <a:xfrm flipV="1">
                  <a:off x="7020" y="12015"/>
                  <a:ext cx="0" cy="437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0" name="AutoShape 12"/>
                <p:cNvCxnSpPr>
                  <a:cxnSpLocks noChangeShapeType="1"/>
                </p:cNvCxnSpPr>
                <p:nvPr/>
              </p:nvCxnSpPr>
              <p:spPr bwMode="auto">
                <a:xfrm flipV="1">
                  <a:off x="7290" y="12015"/>
                  <a:ext cx="0" cy="437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1" name="AutoShape 13"/>
                <p:cNvCxnSpPr>
                  <a:cxnSpLocks noChangeShapeType="1"/>
                </p:cNvCxnSpPr>
                <p:nvPr/>
              </p:nvCxnSpPr>
              <p:spPr bwMode="auto">
                <a:xfrm>
                  <a:off x="5745" y="12015"/>
                  <a:ext cx="1275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2" name="AutoShape 14"/>
                <p:cNvCxnSpPr>
                  <a:cxnSpLocks noChangeShapeType="1"/>
                </p:cNvCxnSpPr>
                <p:nvPr/>
              </p:nvCxnSpPr>
              <p:spPr bwMode="auto">
                <a:xfrm>
                  <a:off x="7275" y="12015"/>
                  <a:ext cx="1125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3" name="AutoShape 15"/>
                <p:cNvCxnSpPr>
                  <a:cxnSpLocks noChangeShapeType="1"/>
                </p:cNvCxnSpPr>
                <p:nvPr/>
              </p:nvCxnSpPr>
              <p:spPr bwMode="auto">
                <a:xfrm flipH="1">
                  <a:off x="2685" y="11925"/>
                  <a:ext cx="446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4" name="AutoShape 16"/>
                <p:cNvCxnSpPr>
                  <a:cxnSpLocks noChangeShapeType="1"/>
                </p:cNvCxnSpPr>
                <p:nvPr/>
              </p:nvCxnSpPr>
              <p:spPr bwMode="auto">
                <a:xfrm flipH="1">
                  <a:off x="5280" y="12090"/>
                  <a:ext cx="446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5" name="AutoShape 17"/>
                <p:cNvCxnSpPr>
                  <a:cxnSpLocks noChangeShapeType="1"/>
                </p:cNvCxnSpPr>
                <p:nvPr/>
              </p:nvCxnSpPr>
              <p:spPr bwMode="auto">
                <a:xfrm flipH="1">
                  <a:off x="8359" y="12015"/>
                  <a:ext cx="446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6" name="AutoShape 18"/>
                <p:cNvCxnSpPr>
                  <a:cxnSpLocks noChangeShapeType="1"/>
                </p:cNvCxnSpPr>
                <p:nvPr/>
              </p:nvCxnSpPr>
              <p:spPr bwMode="auto">
                <a:xfrm>
                  <a:off x="5280" y="12090"/>
                  <a:ext cx="0" cy="213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7" name="AutoShape 19"/>
                <p:cNvCxnSpPr>
                  <a:cxnSpLocks noChangeShapeType="1"/>
                </p:cNvCxnSpPr>
                <p:nvPr/>
              </p:nvCxnSpPr>
              <p:spPr bwMode="auto">
                <a:xfrm>
                  <a:off x="8805" y="12030"/>
                  <a:ext cx="0" cy="213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8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2685" y="11895"/>
                  <a:ext cx="15" cy="2295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69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2700" y="14175"/>
                  <a:ext cx="6120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70" name="AutoShape 22"/>
                <p:cNvCxnSpPr>
                  <a:cxnSpLocks noChangeShapeType="1"/>
                </p:cNvCxnSpPr>
                <p:nvPr/>
              </p:nvCxnSpPr>
              <p:spPr bwMode="auto">
                <a:xfrm>
                  <a:off x="5160" y="14610"/>
                  <a:ext cx="411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71" name="AutoShape 23"/>
                <p:cNvCxnSpPr>
                  <a:cxnSpLocks noChangeShapeType="1"/>
                </p:cNvCxnSpPr>
                <p:nvPr/>
              </p:nvCxnSpPr>
              <p:spPr bwMode="auto">
                <a:xfrm>
                  <a:off x="5280" y="14175"/>
                  <a:ext cx="0" cy="435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cxnSp>
            <p:nvCxnSpPr>
              <p:cNvPr id="2072" name="AutoShape 24"/>
              <p:cNvCxnSpPr>
                <a:cxnSpLocks noChangeShapeType="1"/>
              </p:cNvCxnSpPr>
              <p:nvPr/>
            </p:nvCxnSpPr>
            <p:spPr bwMode="auto">
              <a:xfrm>
                <a:off x="5220" y="14341"/>
                <a:ext cx="291" cy="1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73" name="AutoShape 25"/>
              <p:cNvCxnSpPr>
                <a:cxnSpLocks noChangeShapeType="1"/>
              </p:cNvCxnSpPr>
              <p:nvPr/>
            </p:nvCxnSpPr>
            <p:spPr bwMode="auto">
              <a:xfrm>
                <a:off x="5271" y="14460"/>
                <a:ext cx="215" cy="1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27" name="Oval 84"/>
            <p:cNvSpPr>
              <a:spLocks noChangeArrowheads="1"/>
            </p:cNvSpPr>
            <p:nvPr/>
          </p:nvSpPr>
          <p:spPr bwMode="auto">
            <a:xfrm>
              <a:off x="1295400" y="15240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85"/>
            <p:cNvSpPr>
              <a:spLocks noChangeArrowheads="1"/>
            </p:cNvSpPr>
            <p:nvPr/>
          </p:nvSpPr>
          <p:spPr bwMode="auto">
            <a:xfrm>
              <a:off x="4114800" y="15240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Oval 86"/>
            <p:cNvSpPr>
              <a:spLocks noChangeArrowheads="1"/>
            </p:cNvSpPr>
            <p:nvPr/>
          </p:nvSpPr>
          <p:spPr bwMode="auto">
            <a:xfrm>
              <a:off x="7010400" y="17526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Oval 92"/>
            <p:cNvSpPr>
              <a:spLocks noChangeArrowheads="1"/>
            </p:cNvSpPr>
            <p:nvPr/>
          </p:nvSpPr>
          <p:spPr bwMode="auto">
            <a:xfrm>
              <a:off x="5867400" y="3200400"/>
              <a:ext cx="473149" cy="44420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4873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Oriented Connected Graph of a given Power System Network</a:t>
            </a:r>
            <a:endParaRPr lang="en-US" sz="2400" b="1" dirty="0"/>
          </a:p>
        </p:txBody>
      </p:sp>
      <p:grpSp>
        <p:nvGrpSpPr>
          <p:cNvPr id="3" name="Group 59"/>
          <p:cNvGrpSpPr/>
          <p:nvPr/>
        </p:nvGrpSpPr>
        <p:grpSpPr>
          <a:xfrm>
            <a:off x="152400" y="1611868"/>
            <a:ext cx="8839200" cy="3950732"/>
            <a:chOff x="152400" y="2057400"/>
            <a:chExt cx="8915400" cy="4103132"/>
          </a:xfrm>
        </p:grpSpPr>
        <p:grpSp>
          <p:nvGrpSpPr>
            <p:cNvPr id="4" name="Group 46"/>
            <p:cNvGrpSpPr>
              <a:grpSpLocks/>
            </p:cNvGrpSpPr>
            <p:nvPr/>
          </p:nvGrpSpPr>
          <p:grpSpPr bwMode="auto">
            <a:xfrm rot="10800000">
              <a:off x="2018445" y="2962990"/>
              <a:ext cx="1111614" cy="683891"/>
              <a:chOff x="4503" y="4676"/>
              <a:chExt cx="877" cy="620"/>
            </a:xfrm>
          </p:grpSpPr>
          <p:grpSp>
            <p:nvGrpSpPr>
              <p:cNvPr id="5" name="Group 47"/>
              <p:cNvGrpSpPr>
                <a:grpSpLocks/>
              </p:cNvGrpSpPr>
              <p:nvPr/>
            </p:nvGrpSpPr>
            <p:grpSpPr bwMode="auto">
              <a:xfrm rot="26771155" flipH="1" flipV="1">
                <a:off x="4282" y="4897"/>
                <a:ext cx="620" cy="178"/>
                <a:chOff x="2105" y="672"/>
                <a:chExt cx="1258" cy="192"/>
              </a:xfrm>
            </p:grpSpPr>
            <p:grpSp>
              <p:nvGrpSpPr>
                <p:cNvPr id="6" name="Group 48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76" name="Arc 49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7" name="Arc 50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51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74" name="Arc 52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5" name="Arc 53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54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72" name="Arc 55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3" name="Arc 56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" name="Group 57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170" name="Arc 58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71" name="Arc 59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65" name="Line 60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62" name="Picture 6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14400" y="2891831"/>
              <a:ext cx="630865" cy="882433"/>
            </a:xfrm>
            <a:prstGeom prst="rect">
              <a:avLst/>
            </a:prstGeom>
            <a:noFill/>
            <a:ln w="28575">
              <a:noFill/>
            </a:ln>
          </p:spPr>
        </p:pic>
        <p:sp>
          <p:nvSpPr>
            <p:cNvPr id="63" name="Line 62"/>
            <p:cNvSpPr>
              <a:spLocks noChangeShapeType="1"/>
            </p:cNvSpPr>
            <p:nvPr/>
          </p:nvSpPr>
          <p:spPr bwMode="auto">
            <a:xfrm>
              <a:off x="1545265" y="3353122"/>
              <a:ext cx="4731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63"/>
            <p:cNvSpPr>
              <a:spLocks noChangeShapeType="1"/>
            </p:cNvSpPr>
            <p:nvPr/>
          </p:nvSpPr>
          <p:spPr bwMode="auto">
            <a:xfrm>
              <a:off x="2018414" y="2891831"/>
              <a:ext cx="0" cy="76881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64"/>
            <p:cNvGrpSpPr>
              <a:grpSpLocks/>
            </p:cNvGrpSpPr>
            <p:nvPr/>
          </p:nvGrpSpPr>
          <p:grpSpPr bwMode="auto">
            <a:xfrm>
              <a:off x="3272513" y="2991023"/>
              <a:ext cx="1111614" cy="683891"/>
              <a:chOff x="4503" y="4676"/>
              <a:chExt cx="877" cy="620"/>
            </a:xfrm>
          </p:grpSpPr>
          <p:grpSp>
            <p:nvGrpSpPr>
              <p:cNvPr id="11" name="Group 65"/>
              <p:cNvGrpSpPr>
                <a:grpSpLocks/>
              </p:cNvGrpSpPr>
              <p:nvPr/>
            </p:nvGrpSpPr>
            <p:grpSpPr bwMode="auto">
              <a:xfrm rot="26771155" flipH="1" flipV="1">
                <a:off x="4282" y="4897"/>
                <a:ext cx="620" cy="178"/>
                <a:chOff x="2105" y="672"/>
                <a:chExt cx="1258" cy="192"/>
              </a:xfrm>
            </p:grpSpPr>
            <p:grpSp>
              <p:nvGrpSpPr>
                <p:cNvPr id="12" name="Group 66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62" name="Arc 67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3" name="Arc 68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" name="Group 69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60" name="Arc 70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1" name="Arc 71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" name="Group 72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58" name="Arc 73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9" name="Arc 74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75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156" name="Arc 76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57" name="Arc 77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1" name="Line 78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6" name="Line 79"/>
            <p:cNvSpPr>
              <a:spLocks noChangeShapeType="1"/>
            </p:cNvSpPr>
            <p:nvPr/>
          </p:nvSpPr>
          <p:spPr bwMode="auto">
            <a:xfrm>
              <a:off x="4384158" y="2874745"/>
              <a:ext cx="0" cy="7688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80"/>
            <p:cNvSpPr>
              <a:spLocks noChangeShapeType="1"/>
            </p:cNvSpPr>
            <p:nvPr/>
          </p:nvSpPr>
          <p:spPr bwMode="auto">
            <a:xfrm>
              <a:off x="4384158" y="3267698"/>
              <a:ext cx="220802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81"/>
            <p:cNvSpPr>
              <a:spLocks noChangeShapeType="1"/>
            </p:cNvSpPr>
            <p:nvPr/>
          </p:nvSpPr>
          <p:spPr bwMode="auto">
            <a:xfrm>
              <a:off x="6592186" y="2891831"/>
              <a:ext cx="0" cy="7688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82"/>
            <p:cNvSpPr>
              <a:spLocks noChangeShapeType="1"/>
            </p:cNvSpPr>
            <p:nvPr/>
          </p:nvSpPr>
          <p:spPr bwMode="auto">
            <a:xfrm>
              <a:off x="6592186" y="3267698"/>
              <a:ext cx="4731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70" name="Picture 8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243668" y="2729132"/>
              <a:ext cx="630865" cy="882433"/>
            </a:xfrm>
            <a:prstGeom prst="rect">
              <a:avLst/>
            </a:prstGeom>
            <a:noFill/>
            <a:ln w="28575">
              <a:noFill/>
            </a:ln>
          </p:spPr>
        </p:pic>
        <p:sp>
          <p:nvSpPr>
            <p:cNvPr id="71" name="Oval 84"/>
            <p:cNvSpPr>
              <a:spLocks noChangeArrowheads="1"/>
            </p:cNvSpPr>
            <p:nvPr/>
          </p:nvSpPr>
          <p:spPr bwMode="auto">
            <a:xfrm>
              <a:off x="1808125" y="23622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Oval 85"/>
            <p:cNvSpPr>
              <a:spLocks noChangeArrowheads="1"/>
            </p:cNvSpPr>
            <p:nvPr/>
          </p:nvSpPr>
          <p:spPr bwMode="auto">
            <a:xfrm>
              <a:off x="4156345" y="23622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Oval 86"/>
            <p:cNvSpPr>
              <a:spLocks noChangeArrowheads="1"/>
            </p:cNvSpPr>
            <p:nvPr/>
          </p:nvSpPr>
          <p:spPr bwMode="auto">
            <a:xfrm>
              <a:off x="6364374" y="2362200"/>
              <a:ext cx="473149" cy="444207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4" name="AutoShape 88"/>
            <p:cNvCxnSpPr>
              <a:cxnSpLocks noChangeShapeType="1"/>
            </p:cNvCxnSpPr>
            <p:nvPr/>
          </p:nvCxnSpPr>
          <p:spPr bwMode="auto">
            <a:xfrm>
              <a:off x="4368249" y="3519700"/>
              <a:ext cx="1422951" cy="48777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75" name="AutoShape 89"/>
            <p:cNvCxnSpPr>
              <a:cxnSpLocks noChangeShapeType="1"/>
            </p:cNvCxnSpPr>
            <p:nvPr/>
          </p:nvCxnSpPr>
          <p:spPr bwMode="auto">
            <a:xfrm rot="10800000" flipV="1">
              <a:off x="4953001" y="3455632"/>
              <a:ext cx="1665658" cy="561238"/>
            </a:xfrm>
            <a:prstGeom prst="bentConnector3">
              <a:avLst>
                <a:gd name="adj1" fmla="val 49972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76" name="AutoShape 90"/>
            <p:cNvCxnSpPr>
              <a:cxnSpLocks noChangeShapeType="1"/>
            </p:cNvCxnSpPr>
            <p:nvPr/>
          </p:nvCxnSpPr>
          <p:spPr bwMode="auto">
            <a:xfrm>
              <a:off x="4384158" y="3568392"/>
              <a:ext cx="332080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7" name="AutoShape 91"/>
            <p:cNvCxnSpPr>
              <a:cxnSpLocks noChangeShapeType="1"/>
            </p:cNvCxnSpPr>
            <p:nvPr/>
          </p:nvCxnSpPr>
          <p:spPr bwMode="auto">
            <a:xfrm>
              <a:off x="4716238" y="3602562"/>
              <a:ext cx="0" cy="673143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78" name="Oval 92"/>
            <p:cNvSpPr>
              <a:spLocks noChangeArrowheads="1"/>
            </p:cNvSpPr>
            <p:nvPr/>
          </p:nvSpPr>
          <p:spPr bwMode="auto">
            <a:xfrm>
              <a:off x="5943600" y="3810000"/>
              <a:ext cx="473149" cy="44420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9" name="Picture 78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48577" y="4198716"/>
              <a:ext cx="573110" cy="75428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sp>
          <p:nvSpPr>
            <p:cNvPr id="80" name="TextBox 79"/>
            <p:cNvSpPr txBox="1"/>
            <p:nvPr/>
          </p:nvSpPr>
          <p:spPr>
            <a:xfrm>
              <a:off x="152400" y="25146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Generator-1</a:t>
              </a:r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990600" y="3821668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 Bus-bar</a:t>
              </a:r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590800" y="22860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Step-Up Transformer</a:t>
              </a:r>
              <a:endParaRPr lang="en-US" dirty="0"/>
            </a:p>
          </p:txBody>
        </p:sp>
        <p:grpSp>
          <p:nvGrpSpPr>
            <p:cNvPr id="16" name="Group 46"/>
            <p:cNvGrpSpPr>
              <a:grpSpLocks/>
            </p:cNvGrpSpPr>
            <p:nvPr/>
          </p:nvGrpSpPr>
          <p:grpSpPr bwMode="auto">
            <a:xfrm rot="10800000">
              <a:off x="5940071" y="2868365"/>
              <a:ext cx="1111617" cy="683891"/>
              <a:chOff x="4503" y="4676"/>
              <a:chExt cx="877" cy="620"/>
            </a:xfrm>
          </p:grpSpPr>
          <p:grpSp>
            <p:nvGrpSpPr>
              <p:cNvPr id="17" name="Group 47"/>
              <p:cNvGrpSpPr>
                <a:grpSpLocks/>
              </p:cNvGrpSpPr>
              <p:nvPr/>
            </p:nvGrpSpPr>
            <p:grpSpPr bwMode="auto">
              <a:xfrm rot="26771155" flipH="1" flipV="1">
                <a:off x="4282" y="4897"/>
                <a:ext cx="620" cy="178"/>
                <a:chOff x="2105" y="672"/>
                <a:chExt cx="1258" cy="192"/>
              </a:xfrm>
            </p:grpSpPr>
            <p:grpSp>
              <p:nvGrpSpPr>
                <p:cNvPr id="18" name="Group 48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48" name="Arc 49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9" name="Arc 50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" name="Group 51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46" name="Arc 52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7" name="Arc 53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" name="Group 54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44" name="Arc 55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5" name="Arc 56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57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142" name="Arc 58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43" name="Arc 59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7" name="Line 60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64"/>
            <p:cNvGrpSpPr>
              <a:grpSpLocks/>
            </p:cNvGrpSpPr>
            <p:nvPr/>
          </p:nvGrpSpPr>
          <p:grpSpPr bwMode="auto">
            <a:xfrm>
              <a:off x="7194168" y="2896396"/>
              <a:ext cx="1111617" cy="683891"/>
              <a:chOff x="4503" y="4676"/>
              <a:chExt cx="877" cy="620"/>
            </a:xfrm>
          </p:grpSpPr>
          <p:grpSp>
            <p:nvGrpSpPr>
              <p:cNvPr id="23" name="Group 65"/>
              <p:cNvGrpSpPr>
                <a:grpSpLocks/>
              </p:cNvGrpSpPr>
              <p:nvPr/>
            </p:nvGrpSpPr>
            <p:grpSpPr bwMode="auto">
              <a:xfrm rot="26771155" flipH="1" flipV="1">
                <a:off x="4282" y="4897"/>
                <a:ext cx="620" cy="178"/>
                <a:chOff x="2105" y="672"/>
                <a:chExt cx="1258" cy="192"/>
              </a:xfrm>
            </p:grpSpPr>
            <p:grpSp>
              <p:nvGrpSpPr>
                <p:cNvPr id="24" name="Group 66"/>
                <p:cNvGrpSpPr>
                  <a:grpSpLocks/>
                </p:cNvGrpSpPr>
                <p:nvPr/>
              </p:nvGrpSpPr>
              <p:grpSpPr bwMode="auto">
                <a:xfrm>
                  <a:off x="2681" y="686"/>
                  <a:ext cx="394" cy="170"/>
                  <a:chOff x="2203" y="854"/>
                  <a:chExt cx="1781" cy="1066"/>
                </a:xfrm>
              </p:grpSpPr>
              <p:sp>
                <p:nvSpPr>
                  <p:cNvPr id="134" name="Arc 67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5" name="Arc 68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" name="Group 69"/>
                <p:cNvGrpSpPr>
                  <a:grpSpLocks/>
                </p:cNvGrpSpPr>
                <p:nvPr/>
              </p:nvGrpSpPr>
              <p:grpSpPr bwMode="auto">
                <a:xfrm>
                  <a:off x="2969" y="693"/>
                  <a:ext cx="394" cy="171"/>
                  <a:chOff x="2203" y="854"/>
                  <a:chExt cx="1781" cy="1066"/>
                </a:xfrm>
              </p:grpSpPr>
              <p:sp>
                <p:nvSpPr>
                  <p:cNvPr id="132" name="Arc 70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3" name="Arc 71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" name="Group 72"/>
                <p:cNvGrpSpPr>
                  <a:grpSpLocks/>
                </p:cNvGrpSpPr>
                <p:nvPr/>
              </p:nvGrpSpPr>
              <p:grpSpPr bwMode="auto">
                <a:xfrm>
                  <a:off x="2393" y="680"/>
                  <a:ext cx="394" cy="170"/>
                  <a:chOff x="2203" y="854"/>
                  <a:chExt cx="1781" cy="1066"/>
                </a:xfrm>
              </p:grpSpPr>
              <p:sp>
                <p:nvSpPr>
                  <p:cNvPr id="130" name="Arc 73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1" name="Arc 74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" name="Group 75"/>
                <p:cNvGrpSpPr>
                  <a:grpSpLocks/>
                </p:cNvGrpSpPr>
                <p:nvPr/>
              </p:nvGrpSpPr>
              <p:grpSpPr bwMode="auto">
                <a:xfrm>
                  <a:off x="2105" y="672"/>
                  <a:ext cx="394" cy="171"/>
                  <a:chOff x="2203" y="854"/>
                  <a:chExt cx="1781" cy="1066"/>
                </a:xfrm>
              </p:grpSpPr>
              <p:sp>
                <p:nvSpPr>
                  <p:cNvPr id="128" name="Arc 76"/>
                  <p:cNvSpPr>
                    <a:spLocks/>
                  </p:cNvSpPr>
                  <p:nvPr/>
                </p:nvSpPr>
                <p:spPr bwMode="auto">
                  <a:xfrm rot="16200000" flipV="1">
                    <a:off x="2258" y="799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9" name="Arc 77"/>
                  <p:cNvSpPr>
                    <a:spLocks/>
                  </p:cNvSpPr>
                  <p:nvPr/>
                </p:nvSpPr>
                <p:spPr bwMode="auto">
                  <a:xfrm rot="16200000" flipV="1">
                    <a:off x="2876" y="812"/>
                    <a:ext cx="1053" cy="1163"/>
                  </a:xfrm>
                  <a:custGeom>
                    <a:avLst/>
                    <a:gdLst>
                      <a:gd name="G0" fmla="+- 18709 0 0"/>
                      <a:gd name="G1" fmla="+- 21600 0 0"/>
                      <a:gd name="G2" fmla="+- 21600 0 0"/>
                      <a:gd name="T0" fmla="*/ 0 w 40309"/>
                      <a:gd name="T1" fmla="*/ 10805 h 43200"/>
                      <a:gd name="T2" fmla="*/ 579 w 40309"/>
                      <a:gd name="T3" fmla="*/ 33341 h 43200"/>
                      <a:gd name="T4" fmla="*/ 18709 w 40309"/>
                      <a:gd name="T5" fmla="*/ 21600 h 432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0309" h="43200" fill="none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</a:path>
                      <a:path w="40309" h="43200" stroke="0" extrusionOk="0">
                        <a:moveTo>
                          <a:pt x="-1" y="10804"/>
                        </a:moveTo>
                        <a:cubicBezTo>
                          <a:pt x="3857" y="4119"/>
                          <a:pt x="10990" y="-1"/>
                          <a:pt x="18709" y="0"/>
                        </a:cubicBezTo>
                        <a:cubicBezTo>
                          <a:pt x="30638" y="0"/>
                          <a:pt x="40309" y="9670"/>
                          <a:pt x="40309" y="21600"/>
                        </a:cubicBezTo>
                        <a:cubicBezTo>
                          <a:pt x="40309" y="33529"/>
                          <a:pt x="30638" y="43200"/>
                          <a:pt x="18709" y="43200"/>
                        </a:cubicBezTo>
                        <a:cubicBezTo>
                          <a:pt x="11384" y="43200"/>
                          <a:pt x="4559" y="39488"/>
                          <a:pt x="578" y="33341"/>
                        </a:cubicBezTo>
                        <a:lnTo>
                          <a:pt x="18709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23" name="Line 78"/>
              <p:cNvSpPr>
                <a:spLocks noChangeShapeType="1"/>
              </p:cNvSpPr>
              <p:nvPr/>
            </p:nvSpPr>
            <p:spPr bwMode="auto">
              <a:xfrm>
                <a:off x="4660" y="494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6934200" y="2057400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Step-Up Transformer</a:t>
              </a:r>
              <a:endParaRPr lang="en-US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696200" y="36576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Generator-2</a:t>
              </a: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810000" y="5040868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Generator-3</a:t>
              </a:r>
              <a:endParaRPr lang="en-US" dirty="0"/>
            </a:p>
          </p:txBody>
        </p:sp>
        <p:cxnSp>
          <p:nvCxnSpPr>
            <p:cNvPr id="88" name="Straight Arrow Connector 87"/>
            <p:cNvCxnSpPr/>
            <p:nvPr/>
          </p:nvCxnSpPr>
          <p:spPr>
            <a:xfrm rot="5400000">
              <a:off x="5210530" y="5561806"/>
              <a:ext cx="609600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5867400" y="5791200"/>
              <a:ext cx="685800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Load</a:t>
              </a:r>
              <a:endParaRPr lang="en-US" dirty="0"/>
            </a:p>
          </p:txBody>
        </p:sp>
        <p:grpSp>
          <p:nvGrpSpPr>
            <p:cNvPr id="28" name="Group 166"/>
            <p:cNvGrpSpPr/>
            <p:nvPr/>
          </p:nvGrpSpPr>
          <p:grpSpPr>
            <a:xfrm rot="5400000">
              <a:off x="4686306" y="4520784"/>
              <a:ext cx="1600179" cy="607701"/>
              <a:chOff x="1329085" y="4997851"/>
              <a:chExt cx="2365714" cy="711922"/>
            </a:xfrm>
          </p:grpSpPr>
          <p:grpSp>
            <p:nvGrpSpPr>
              <p:cNvPr id="29" name="Group 46"/>
              <p:cNvGrpSpPr>
                <a:grpSpLocks/>
              </p:cNvGrpSpPr>
              <p:nvPr/>
            </p:nvGrpSpPr>
            <p:grpSpPr bwMode="auto">
              <a:xfrm rot="10800000">
                <a:off x="1329085" y="4997851"/>
                <a:ext cx="1111617" cy="683891"/>
                <a:chOff x="4503" y="4676"/>
                <a:chExt cx="877" cy="620"/>
              </a:xfrm>
            </p:grpSpPr>
            <p:grpSp>
              <p:nvGrpSpPr>
                <p:cNvPr id="30" name="Group 47"/>
                <p:cNvGrpSpPr>
                  <a:grpSpLocks/>
                </p:cNvGrpSpPr>
                <p:nvPr/>
              </p:nvGrpSpPr>
              <p:grpSpPr bwMode="auto">
                <a:xfrm rot="26771155" flipH="1" flipV="1">
                  <a:off x="4282" y="4897"/>
                  <a:ext cx="620" cy="178"/>
                  <a:chOff x="2105" y="672"/>
                  <a:chExt cx="1258" cy="192"/>
                </a:xfrm>
              </p:grpSpPr>
              <p:grpSp>
                <p:nvGrpSpPr>
                  <p:cNvPr id="31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81" y="686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20" name="Arc 49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" name="Arc 50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2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2969" y="693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18" name="Arc 52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9" name="Arc 53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3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2393" y="680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16" name="Arc 55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7" name="Arc 56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4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105" y="672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14" name="Arc 58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" name="Arc 59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109" name="Line 60"/>
                <p:cNvSpPr>
                  <a:spLocks noChangeShapeType="1"/>
                </p:cNvSpPr>
                <p:nvPr/>
              </p:nvSpPr>
              <p:spPr bwMode="auto">
                <a:xfrm>
                  <a:off x="4660" y="4940"/>
                  <a:ext cx="72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5" name="Group 64"/>
              <p:cNvGrpSpPr>
                <a:grpSpLocks/>
              </p:cNvGrpSpPr>
              <p:nvPr/>
            </p:nvGrpSpPr>
            <p:grpSpPr bwMode="auto">
              <a:xfrm>
                <a:off x="2583182" y="5025882"/>
                <a:ext cx="1111617" cy="683891"/>
                <a:chOff x="4503" y="4676"/>
                <a:chExt cx="877" cy="620"/>
              </a:xfrm>
            </p:grpSpPr>
            <p:grpSp>
              <p:nvGrpSpPr>
                <p:cNvPr id="36" name="Group 65"/>
                <p:cNvGrpSpPr>
                  <a:grpSpLocks/>
                </p:cNvGrpSpPr>
                <p:nvPr/>
              </p:nvGrpSpPr>
              <p:grpSpPr bwMode="auto">
                <a:xfrm rot="26771155" flipH="1" flipV="1">
                  <a:off x="4282" y="4897"/>
                  <a:ext cx="620" cy="178"/>
                  <a:chOff x="2105" y="672"/>
                  <a:chExt cx="1258" cy="192"/>
                </a:xfrm>
              </p:grpSpPr>
              <p:grpSp>
                <p:nvGrpSpPr>
                  <p:cNvPr id="37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681" y="686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06" name="Arc 67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7" name="Arc 68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969" y="693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04" name="Arc 70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5" name="Arc 71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393" y="680"/>
                    <a:ext cx="394" cy="170"/>
                    <a:chOff x="2203" y="854"/>
                    <a:chExt cx="1781" cy="1066"/>
                  </a:xfrm>
                </p:grpSpPr>
                <p:sp>
                  <p:nvSpPr>
                    <p:cNvPr id="102" name="Arc 73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3" name="Arc 74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2105" y="672"/>
                    <a:ext cx="394" cy="171"/>
                    <a:chOff x="2203" y="854"/>
                    <a:chExt cx="1781" cy="1066"/>
                  </a:xfrm>
                </p:grpSpPr>
                <p:sp>
                  <p:nvSpPr>
                    <p:cNvPr id="100" name="Arc 76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258" y="799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" name="Arc 77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2876" y="812"/>
                      <a:ext cx="1053" cy="1163"/>
                    </a:xfrm>
                    <a:custGeom>
                      <a:avLst/>
                      <a:gdLst>
                        <a:gd name="G0" fmla="+- 18709 0 0"/>
                        <a:gd name="G1" fmla="+- 21600 0 0"/>
                        <a:gd name="G2" fmla="+- 21600 0 0"/>
                        <a:gd name="T0" fmla="*/ 0 w 40309"/>
                        <a:gd name="T1" fmla="*/ 10805 h 43200"/>
                        <a:gd name="T2" fmla="*/ 579 w 40309"/>
                        <a:gd name="T3" fmla="*/ 33341 h 43200"/>
                        <a:gd name="T4" fmla="*/ 18709 w 40309"/>
                        <a:gd name="T5" fmla="*/ 21600 h 432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0309" h="43200" fill="none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</a:path>
                        <a:path w="40309" h="43200" stroke="0" extrusionOk="0">
                          <a:moveTo>
                            <a:pt x="-1" y="10804"/>
                          </a:moveTo>
                          <a:cubicBezTo>
                            <a:pt x="3857" y="4119"/>
                            <a:pt x="10990" y="-1"/>
                            <a:pt x="18709" y="0"/>
                          </a:cubicBezTo>
                          <a:cubicBezTo>
                            <a:pt x="30638" y="0"/>
                            <a:pt x="40309" y="9670"/>
                            <a:pt x="40309" y="21600"/>
                          </a:cubicBezTo>
                          <a:cubicBezTo>
                            <a:pt x="40309" y="33529"/>
                            <a:pt x="30638" y="43200"/>
                            <a:pt x="18709" y="43200"/>
                          </a:cubicBezTo>
                          <a:cubicBezTo>
                            <a:pt x="11384" y="43200"/>
                            <a:pt x="4559" y="39488"/>
                            <a:pt x="578" y="33341"/>
                          </a:cubicBezTo>
                          <a:lnTo>
                            <a:pt x="18709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non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95" name="Line 78"/>
                <p:cNvSpPr>
                  <a:spLocks noChangeShapeType="1"/>
                </p:cNvSpPr>
                <p:nvPr/>
              </p:nvSpPr>
              <p:spPr bwMode="auto">
                <a:xfrm>
                  <a:off x="4660" y="4940"/>
                  <a:ext cx="72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91" name="TextBox 90"/>
            <p:cNvSpPr txBox="1"/>
            <p:nvPr/>
          </p:nvSpPr>
          <p:spPr>
            <a:xfrm>
              <a:off x="6172200" y="4419600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 smtClean="0"/>
                <a:t>Step-Down Transformer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Oriented Connected Graph of a given Power System Network</a:t>
            </a:r>
            <a:endParaRPr lang="en-US" sz="2400" dirty="0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524000" y="1905000"/>
            <a:ext cx="5934075" cy="3924300"/>
            <a:chOff x="1815" y="1259"/>
            <a:chExt cx="5850" cy="4530"/>
          </a:xfrm>
        </p:grpSpPr>
        <p:cxnSp>
          <p:nvCxnSpPr>
            <p:cNvPr id="4" name="AutoShape 30"/>
            <p:cNvCxnSpPr>
              <a:cxnSpLocks noChangeShapeType="1"/>
            </p:cNvCxnSpPr>
            <p:nvPr/>
          </p:nvCxnSpPr>
          <p:spPr bwMode="auto">
            <a:xfrm>
              <a:off x="3855" y="2669"/>
              <a:ext cx="0" cy="25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</p:cxnSp>
        <p:grpSp>
          <p:nvGrpSpPr>
            <p:cNvPr id="5" name="Group 31"/>
            <p:cNvGrpSpPr>
              <a:grpSpLocks/>
            </p:cNvGrpSpPr>
            <p:nvPr/>
          </p:nvGrpSpPr>
          <p:grpSpPr bwMode="auto">
            <a:xfrm>
              <a:off x="1815" y="1259"/>
              <a:ext cx="5850" cy="4530"/>
              <a:chOff x="1815" y="1259"/>
              <a:chExt cx="5850" cy="4530"/>
            </a:xfrm>
          </p:grpSpPr>
          <p:grpSp>
            <p:nvGrpSpPr>
              <p:cNvPr id="6" name="Group 32"/>
              <p:cNvGrpSpPr>
                <a:grpSpLocks/>
              </p:cNvGrpSpPr>
              <p:nvPr/>
            </p:nvGrpSpPr>
            <p:grpSpPr bwMode="auto">
              <a:xfrm>
                <a:off x="2235" y="1634"/>
                <a:ext cx="4845" cy="3615"/>
                <a:chOff x="2235" y="1110"/>
                <a:chExt cx="4845" cy="3615"/>
              </a:xfrm>
            </p:grpSpPr>
            <p:cxnSp>
              <p:nvCxnSpPr>
                <p:cNvPr id="19" name="AutoShape 33"/>
                <p:cNvCxnSpPr>
                  <a:cxnSpLocks noChangeShapeType="1"/>
                </p:cNvCxnSpPr>
                <p:nvPr/>
              </p:nvCxnSpPr>
              <p:spPr bwMode="auto">
                <a:xfrm>
                  <a:off x="2235" y="2160"/>
                  <a:ext cx="162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oval" w="med" len="med"/>
                  <a:tailEnd type="oval" w="med" len="med"/>
                </a:ln>
              </p:spPr>
            </p:cxnSp>
            <p:cxnSp>
              <p:nvCxnSpPr>
                <p:cNvPr id="20" name="AutoShape 34"/>
                <p:cNvCxnSpPr>
                  <a:cxnSpLocks noChangeShapeType="1"/>
                </p:cNvCxnSpPr>
                <p:nvPr/>
              </p:nvCxnSpPr>
              <p:spPr bwMode="auto">
                <a:xfrm>
                  <a:off x="3825" y="2160"/>
                  <a:ext cx="162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oval" w="med" len="med"/>
                  <a:tailEnd type="oval" w="med" len="med"/>
                </a:ln>
              </p:spPr>
            </p:cxnSp>
            <p:cxnSp>
              <p:nvCxnSpPr>
                <p:cNvPr id="21" name="AutoShape 35"/>
                <p:cNvCxnSpPr>
                  <a:cxnSpLocks noChangeShapeType="1"/>
                </p:cNvCxnSpPr>
                <p:nvPr/>
              </p:nvCxnSpPr>
              <p:spPr bwMode="auto">
                <a:xfrm>
                  <a:off x="5460" y="2160"/>
                  <a:ext cx="162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oval" w="med" len="med"/>
                  <a:tailEnd type="oval" w="med" len="med"/>
                </a:ln>
              </p:spPr>
            </p:cxnSp>
            <p:sp>
              <p:nvSpPr>
                <p:cNvPr id="22" name="Freeform 36"/>
                <p:cNvSpPr>
                  <a:spLocks/>
                </p:cNvSpPr>
                <p:nvPr/>
              </p:nvSpPr>
              <p:spPr bwMode="auto">
                <a:xfrm>
                  <a:off x="3855" y="1110"/>
                  <a:ext cx="3225" cy="1050"/>
                </a:xfrm>
                <a:custGeom>
                  <a:avLst/>
                  <a:gdLst/>
                  <a:ahLst/>
                  <a:cxnLst>
                    <a:cxn ang="0">
                      <a:pos x="0" y="1050"/>
                    </a:cxn>
                    <a:cxn ang="0">
                      <a:pos x="1410" y="0"/>
                    </a:cxn>
                    <a:cxn ang="0">
                      <a:pos x="3225" y="1050"/>
                    </a:cxn>
                  </a:cxnLst>
                  <a:rect l="0" t="0" r="r" b="b"/>
                  <a:pathLst>
                    <a:path w="3225" h="1050">
                      <a:moveTo>
                        <a:pt x="0" y="1050"/>
                      </a:moveTo>
                      <a:cubicBezTo>
                        <a:pt x="436" y="525"/>
                        <a:pt x="873" y="0"/>
                        <a:pt x="1410" y="0"/>
                      </a:cubicBezTo>
                      <a:cubicBezTo>
                        <a:pt x="1947" y="0"/>
                        <a:pt x="2586" y="525"/>
                        <a:pt x="3225" y="105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23" name="AutoShape 37"/>
                <p:cNvCxnSpPr>
                  <a:cxnSpLocks noChangeShapeType="1"/>
                </p:cNvCxnSpPr>
                <p:nvPr/>
              </p:nvCxnSpPr>
              <p:spPr bwMode="auto">
                <a:xfrm flipV="1">
                  <a:off x="3855" y="2160"/>
                  <a:ext cx="3225" cy="25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4" name="AutoShape 38"/>
                <p:cNvCxnSpPr>
                  <a:cxnSpLocks noChangeShapeType="1"/>
                </p:cNvCxnSpPr>
                <p:nvPr/>
              </p:nvCxnSpPr>
              <p:spPr bwMode="auto">
                <a:xfrm>
                  <a:off x="2235" y="2160"/>
                  <a:ext cx="1620" cy="25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5" name="AutoShape 39"/>
                <p:cNvCxnSpPr>
                  <a:cxnSpLocks noChangeShapeType="1"/>
                </p:cNvCxnSpPr>
                <p:nvPr/>
              </p:nvCxnSpPr>
              <p:spPr bwMode="auto">
                <a:xfrm flipV="1">
                  <a:off x="5520" y="3150"/>
                  <a:ext cx="330" cy="24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26" name="AutoShape 40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3060" y="3480"/>
                  <a:ext cx="165" cy="22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27" name="AutoShape 41"/>
                <p:cNvCxnSpPr>
                  <a:cxnSpLocks noChangeShapeType="1"/>
                </p:cNvCxnSpPr>
                <p:nvPr/>
              </p:nvCxnSpPr>
              <p:spPr bwMode="auto">
                <a:xfrm flipV="1">
                  <a:off x="3855" y="3240"/>
                  <a:ext cx="0" cy="27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28" name="AutoShape 42"/>
                <p:cNvCxnSpPr>
                  <a:cxnSpLocks noChangeShapeType="1"/>
                </p:cNvCxnSpPr>
                <p:nvPr/>
              </p:nvCxnSpPr>
              <p:spPr bwMode="auto">
                <a:xfrm>
                  <a:off x="2715" y="2160"/>
                  <a:ext cx="240" cy="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29" name="AutoShape 43"/>
                <p:cNvCxnSpPr>
                  <a:cxnSpLocks noChangeShapeType="1"/>
                </p:cNvCxnSpPr>
                <p:nvPr/>
              </p:nvCxnSpPr>
              <p:spPr bwMode="auto">
                <a:xfrm>
                  <a:off x="4500" y="2160"/>
                  <a:ext cx="24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30" name="AutoShape 44"/>
                <p:cNvCxnSpPr>
                  <a:cxnSpLocks noChangeShapeType="1"/>
                </p:cNvCxnSpPr>
                <p:nvPr/>
              </p:nvCxnSpPr>
              <p:spPr bwMode="auto">
                <a:xfrm flipH="1">
                  <a:off x="6090" y="2160"/>
                  <a:ext cx="24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31" name="AutoShape 45"/>
                <p:cNvCxnSpPr>
                  <a:cxnSpLocks noChangeShapeType="1"/>
                </p:cNvCxnSpPr>
                <p:nvPr/>
              </p:nvCxnSpPr>
              <p:spPr bwMode="auto">
                <a:xfrm>
                  <a:off x="5715" y="1215"/>
                  <a:ext cx="165" cy="9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sp>
            <p:nvSpPr>
              <p:cNvPr id="7" name="Oval 46"/>
              <p:cNvSpPr>
                <a:spLocks noChangeArrowheads="1"/>
              </p:cNvSpPr>
              <p:nvPr/>
            </p:nvSpPr>
            <p:spPr bwMode="auto">
              <a:xfrm>
                <a:off x="5850" y="1259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7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Oval 47"/>
              <p:cNvSpPr>
                <a:spLocks noChangeArrowheads="1"/>
              </p:cNvSpPr>
              <p:nvPr/>
            </p:nvSpPr>
            <p:spPr bwMode="auto">
              <a:xfrm>
                <a:off x="1815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A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Oval 48"/>
              <p:cNvSpPr>
                <a:spLocks noChangeArrowheads="1"/>
              </p:cNvSpPr>
              <p:nvPr/>
            </p:nvSpPr>
            <p:spPr bwMode="auto">
              <a:xfrm>
                <a:off x="4500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Oval 49"/>
              <p:cNvSpPr>
                <a:spLocks noChangeArrowheads="1"/>
              </p:cNvSpPr>
              <p:nvPr/>
            </p:nvSpPr>
            <p:spPr bwMode="auto">
              <a:xfrm>
                <a:off x="5850" y="274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Oval 50"/>
              <p:cNvSpPr>
                <a:spLocks noChangeArrowheads="1"/>
              </p:cNvSpPr>
              <p:nvPr/>
            </p:nvSpPr>
            <p:spPr bwMode="auto">
              <a:xfrm>
                <a:off x="7245" y="2399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Oval 51"/>
              <p:cNvSpPr>
                <a:spLocks noChangeArrowheads="1"/>
              </p:cNvSpPr>
              <p:nvPr/>
            </p:nvSpPr>
            <p:spPr bwMode="auto">
              <a:xfrm>
                <a:off x="5670" y="3898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Oval 52"/>
              <p:cNvSpPr>
                <a:spLocks noChangeArrowheads="1"/>
              </p:cNvSpPr>
              <p:nvPr/>
            </p:nvSpPr>
            <p:spPr bwMode="auto">
              <a:xfrm>
                <a:off x="3960" y="3553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Oval 53"/>
              <p:cNvSpPr>
                <a:spLocks noChangeArrowheads="1"/>
              </p:cNvSpPr>
              <p:nvPr/>
            </p:nvSpPr>
            <p:spPr bwMode="auto">
              <a:xfrm>
                <a:off x="3435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Oval 54"/>
              <p:cNvSpPr>
                <a:spLocks noChangeArrowheads="1"/>
              </p:cNvSpPr>
              <p:nvPr/>
            </p:nvSpPr>
            <p:spPr bwMode="auto">
              <a:xfrm>
                <a:off x="2640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Oval 55"/>
              <p:cNvSpPr>
                <a:spLocks noChangeArrowheads="1"/>
              </p:cNvSpPr>
              <p:nvPr/>
            </p:nvSpPr>
            <p:spPr bwMode="auto">
              <a:xfrm>
                <a:off x="2535" y="3748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Oval 56"/>
              <p:cNvSpPr>
                <a:spLocks noChangeArrowheads="1"/>
              </p:cNvSpPr>
              <p:nvPr/>
            </p:nvSpPr>
            <p:spPr bwMode="auto">
              <a:xfrm>
                <a:off x="3855" y="532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Oval 57"/>
              <p:cNvSpPr>
                <a:spLocks noChangeArrowheads="1"/>
              </p:cNvSpPr>
              <p:nvPr/>
            </p:nvSpPr>
            <p:spPr bwMode="auto">
              <a:xfrm>
                <a:off x="5295" y="2084"/>
                <a:ext cx="420" cy="46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Graph Theory - Definitions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GRAPHS: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graph shows the geometrical interconnection of the elements of a network.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SUB-GRAPH: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sub-graph is any subset of elements of the graph.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PATH: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path is a sub-graph of connected elements with no more than two elements connected to any one node.</a:t>
            </a:r>
          </a:p>
          <a:p>
            <a:pPr algn="just">
              <a:buNone/>
            </a:pP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Note: A graph is connected if and only if there is a path between every pair of nodes. If each element of the connected graph is assigned a direction it is then oriented.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TREE: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connected sub-graph containing all nodes of a graph but no closed path is called a tree. The elements of a tree are called branches.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Number of branches ‘b’ required to form a tree is b= n-1, 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‘n’ is the number of nodes in the graph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CO-TREE: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Those elements of connected graph that are not included in the tree are called links and they from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subgraph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not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necessarly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connected, called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co-tree.</a:t>
            </a:r>
          </a:p>
          <a:p>
            <a:pPr algn="just">
              <a:buNone/>
            </a:pPr>
            <a:r>
              <a:rPr lang="en-IN" sz="2600" b="1" i="1" dirty="0" smtClean="0">
                <a:latin typeface="Times New Roman" pitchFamily="18" charset="0"/>
                <a:cs typeface="Times New Roman" pitchFamily="18" charset="0"/>
              </a:rPr>
              <a:t>Note: The Co-tree is a complement of a tree</a:t>
            </a:r>
            <a:endParaRPr lang="en-US" sz="26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Graph Theory - Definitions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Graph Theory – Definitions Cont.,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CUT-SET: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cut-set is a set of elements that, if removed, divides a connected graph into two connected sub-graphs.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each cut-set contains only one branch then it is an independent or basic cut-set.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Number of basic cut-sets = number of branches of a tree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Orientation of basic cut-set is chosen to be the same as that of its branches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662</Words>
  <Application>Microsoft Office PowerPoint</Application>
  <PresentationFormat>On-screen Show (4:3)</PresentationFormat>
  <Paragraphs>142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UNIT - I –SYLLABUS (JNTUK-R20) Circuit Topology &amp; Per Unit Representation </vt:lpstr>
      <vt:lpstr>Power System – One Line Diagram</vt:lpstr>
      <vt:lpstr>Positive Sequence Network Diagram</vt:lpstr>
      <vt:lpstr>Oriented Connected Graph of a given Power System Network</vt:lpstr>
      <vt:lpstr>Oriented Connected Graph of a given Power System Network</vt:lpstr>
      <vt:lpstr>Graph Theory - Definitions</vt:lpstr>
      <vt:lpstr>Graph Theory - Definitions</vt:lpstr>
      <vt:lpstr>Graph Theory – Definitions Cont.,</vt:lpstr>
      <vt:lpstr>Oriented Connected Graph of a given Power System Network</vt:lpstr>
      <vt:lpstr>Tree branches, Links, Loops,… e = 7, b = 4, n = 5 and l = 3</vt:lpstr>
      <vt:lpstr>Slide 12</vt:lpstr>
      <vt:lpstr>Graph Theory – Definitions Cont.,</vt:lpstr>
      <vt:lpstr>Links, Loops of a connected graph</vt:lpstr>
      <vt:lpstr>Graph Theory – Definitions Cont.,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mypc</cp:lastModifiedBy>
  <cp:revision>5</cp:revision>
  <dcterms:created xsi:type="dcterms:W3CDTF">2023-02-26T08:58:16Z</dcterms:created>
  <dcterms:modified xsi:type="dcterms:W3CDTF">2023-02-26T13:41:49Z</dcterms:modified>
</cp:coreProperties>
</file>